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84" r:id="rId5"/>
    <p:sldId id="392" r:id="rId6"/>
    <p:sldId id="272" r:id="rId7"/>
    <p:sldId id="360" r:id="rId8"/>
    <p:sldId id="396" r:id="rId9"/>
    <p:sldId id="386" r:id="rId10"/>
    <p:sldId id="356" r:id="rId11"/>
    <p:sldId id="381" r:id="rId12"/>
    <p:sldId id="387" r:id="rId13"/>
    <p:sldId id="380" r:id="rId14"/>
    <p:sldId id="394" r:id="rId15"/>
    <p:sldId id="367" r:id="rId16"/>
    <p:sldId id="434" r:id="rId17"/>
    <p:sldId id="377" r:id="rId18"/>
    <p:sldId id="350" r:id="rId19"/>
    <p:sldId id="295" r:id="rId20"/>
    <p:sldId id="370" r:id="rId21"/>
    <p:sldId id="375" r:id="rId22"/>
    <p:sldId id="390" r:id="rId23"/>
    <p:sldId id="361" r:id="rId24"/>
    <p:sldId id="373" r:id="rId25"/>
    <p:sldId id="436" r:id="rId26"/>
    <p:sldId id="391" r:id="rId27"/>
    <p:sldId id="393" r:id="rId28"/>
    <p:sldId id="395" r:id="rId29"/>
    <p:sldId id="435" r:id="rId30"/>
    <p:sldId id="437" r:id="rId31"/>
    <p:sldId id="3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atel (BCUHB - Mental Health &amp; Learning Disabilities)" initials="DP(-MH&amp;LD" lastIdx="4" clrIdx="0">
    <p:extLst>
      <p:ext uri="{19B8F6BF-5375-455C-9EA6-DF929625EA0E}">
        <p15:presenceInfo xmlns:p15="http://schemas.microsoft.com/office/powerpoint/2012/main" userId="S-1-5-21-978635462-3828570294-627434887-394979" providerId="AD"/>
      </p:ext>
    </p:extLst>
  </p:cmAuthor>
  <p:cmAuthor id="2" name="Ceri Fowler (Cardiff and Vale UHB - Mh Clinical Board)" initials="CF(aVU-MCB" lastIdx="27" clrIdx="1">
    <p:extLst>
      <p:ext uri="{19B8F6BF-5375-455C-9EA6-DF929625EA0E}">
        <p15:presenceInfo xmlns:p15="http://schemas.microsoft.com/office/powerpoint/2012/main" userId="S-1-5-21-3600723159-2841864130-401800149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E46"/>
    <a:srgbClr val="117D8C"/>
    <a:srgbClr val="FDB747"/>
    <a:srgbClr val="159DAF"/>
    <a:srgbClr val="E3E3CD"/>
    <a:srgbClr val="D0EBEF"/>
    <a:srgbClr val="F8D58C"/>
    <a:srgbClr val="12AFC4"/>
    <a:srgbClr val="169DAF"/>
    <a:srgbClr val="14B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BA00F-2AC9-4A29-9B77-39A592309E9D}" v="5" dt="2024-12-20T16:39:23.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93810" autoAdjust="0"/>
  </p:normalViewPr>
  <p:slideViewPr>
    <p:cSldViewPr snapToGrid="0">
      <p:cViewPr varScale="1">
        <p:scale>
          <a:sx n="57" d="100"/>
          <a:sy n="57" d="100"/>
        </p:scale>
        <p:origin x="78" y="112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77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Rees (NHS Executive)" userId="7c05b613-81f5-4de5-9529-17a233f7400b" providerId="ADAL" clId="{2D0BA00F-2AC9-4A29-9B77-39A592309E9D}"/>
    <pc:docChg chg="undo custSel modSld modMainMaster modNotesMaster modHandout">
      <pc:chgData name="Jemma Rees (NHS Executive)" userId="7c05b613-81f5-4de5-9529-17a233f7400b" providerId="ADAL" clId="{2D0BA00F-2AC9-4A29-9B77-39A592309E9D}" dt="2024-12-20T16:39:23.868" v="129"/>
      <pc:docMkLst>
        <pc:docMk/>
      </pc:docMkLst>
      <pc:sldChg chg="modSp mod modNotesTx">
        <pc:chgData name="Jemma Rees (NHS Executive)" userId="7c05b613-81f5-4de5-9529-17a233f7400b" providerId="ADAL" clId="{2D0BA00F-2AC9-4A29-9B77-39A592309E9D}" dt="2024-12-20T16:32:14.279" v="114" actId="2711"/>
        <pc:sldMkLst>
          <pc:docMk/>
          <pc:sldMk cId="157140249" sldId="295"/>
        </pc:sldMkLst>
        <pc:spChg chg="mod">
          <ac:chgData name="Jemma Rees (NHS Executive)" userId="7c05b613-81f5-4de5-9529-17a233f7400b" providerId="ADAL" clId="{2D0BA00F-2AC9-4A29-9B77-39A592309E9D}" dt="2024-12-20T13:08:16.289" v="15" actId="14100"/>
          <ac:spMkLst>
            <pc:docMk/>
            <pc:sldMk cId="157140249" sldId="295"/>
            <ac:spMk id="13" creationId="{25193E13-9971-055C-E8B4-24A171D9EE3F}"/>
          </ac:spMkLst>
        </pc:spChg>
      </pc:sldChg>
      <pc:sldChg chg="modSp mod">
        <pc:chgData name="Jemma Rees (NHS Executive)" userId="7c05b613-81f5-4de5-9529-17a233f7400b" providerId="ADAL" clId="{2D0BA00F-2AC9-4A29-9B77-39A592309E9D}" dt="2024-12-20T16:10:09.186" v="24" actId="255"/>
        <pc:sldMkLst>
          <pc:docMk/>
          <pc:sldMk cId="3147746061" sldId="349"/>
        </pc:sldMkLst>
        <pc:spChg chg="mod">
          <ac:chgData name="Jemma Rees (NHS Executive)" userId="7c05b613-81f5-4de5-9529-17a233f7400b" providerId="ADAL" clId="{2D0BA00F-2AC9-4A29-9B77-39A592309E9D}" dt="2024-12-20T16:10:09.186" v="24" actId="255"/>
          <ac:spMkLst>
            <pc:docMk/>
            <pc:sldMk cId="3147746061" sldId="349"/>
            <ac:spMk id="7" creationId="{E95DE002-5E22-FB7A-5173-6E5B5C9C9B2F}"/>
          </ac:spMkLst>
        </pc:spChg>
      </pc:sldChg>
      <pc:sldChg chg="modSp mod modNotesTx">
        <pc:chgData name="Jemma Rees (NHS Executive)" userId="7c05b613-81f5-4de5-9529-17a233f7400b" providerId="ADAL" clId="{2D0BA00F-2AC9-4A29-9B77-39A592309E9D}" dt="2024-12-20T16:32:08.142" v="113" actId="2711"/>
        <pc:sldMkLst>
          <pc:docMk/>
          <pc:sldMk cId="2010899170" sldId="350"/>
        </pc:sldMkLst>
        <pc:spChg chg="mod">
          <ac:chgData name="Jemma Rees (NHS Executive)" userId="7c05b613-81f5-4de5-9529-17a233f7400b" providerId="ADAL" clId="{2D0BA00F-2AC9-4A29-9B77-39A592309E9D}" dt="2024-12-20T16:19:00.547" v="44" actId="255"/>
          <ac:spMkLst>
            <pc:docMk/>
            <pc:sldMk cId="2010899170" sldId="350"/>
            <ac:spMk id="5" creationId="{D231A3CC-F91E-0866-A96D-32E2022A0F4F}"/>
          </ac:spMkLst>
        </pc:spChg>
        <pc:picChg chg="ord">
          <ac:chgData name="Jemma Rees (NHS Executive)" userId="7c05b613-81f5-4de5-9529-17a233f7400b" providerId="ADAL" clId="{2D0BA00F-2AC9-4A29-9B77-39A592309E9D}" dt="2024-12-20T13:07:21.075" v="1" actId="166"/>
          <ac:picMkLst>
            <pc:docMk/>
            <pc:sldMk cId="2010899170" sldId="350"/>
            <ac:picMk id="4" creationId="{DB4AEF0B-2750-5471-1A58-EE4255CBF5F5}"/>
          </ac:picMkLst>
        </pc:picChg>
      </pc:sldChg>
      <pc:sldChg chg="modNotesTx">
        <pc:chgData name="Jemma Rees (NHS Executive)" userId="7c05b613-81f5-4de5-9529-17a233f7400b" providerId="ADAL" clId="{2D0BA00F-2AC9-4A29-9B77-39A592309E9D}" dt="2024-12-20T16:31:20.826" v="105" actId="2711"/>
        <pc:sldMkLst>
          <pc:docMk/>
          <pc:sldMk cId="1717543991" sldId="356"/>
        </pc:sldMkLst>
      </pc:sldChg>
      <pc:sldChg chg="modNotesTx">
        <pc:chgData name="Jemma Rees (NHS Executive)" userId="7c05b613-81f5-4de5-9529-17a233f7400b" providerId="ADAL" clId="{2D0BA00F-2AC9-4A29-9B77-39A592309E9D}" dt="2024-12-20T16:31:04.448" v="102" actId="255"/>
        <pc:sldMkLst>
          <pc:docMk/>
          <pc:sldMk cId="3493039340" sldId="360"/>
        </pc:sldMkLst>
      </pc:sldChg>
      <pc:sldChg chg="modNotesTx">
        <pc:chgData name="Jemma Rees (NHS Executive)" userId="7c05b613-81f5-4de5-9529-17a233f7400b" providerId="ADAL" clId="{2D0BA00F-2AC9-4A29-9B77-39A592309E9D}" dt="2024-12-20T16:32:46.399" v="121" actId="2711"/>
        <pc:sldMkLst>
          <pc:docMk/>
          <pc:sldMk cId="1428499654" sldId="361"/>
        </pc:sldMkLst>
      </pc:sldChg>
      <pc:sldChg chg="modNotesTx">
        <pc:chgData name="Jemma Rees (NHS Executive)" userId="7c05b613-81f5-4de5-9529-17a233f7400b" providerId="ADAL" clId="{2D0BA00F-2AC9-4A29-9B77-39A592309E9D}" dt="2024-12-20T16:31:54.069" v="111" actId="2711"/>
        <pc:sldMkLst>
          <pc:docMk/>
          <pc:sldMk cId="533910054" sldId="367"/>
        </pc:sldMkLst>
      </pc:sldChg>
      <pc:sldChg chg="modNotesTx">
        <pc:chgData name="Jemma Rees (NHS Executive)" userId="7c05b613-81f5-4de5-9529-17a233f7400b" providerId="ADAL" clId="{2D0BA00F-2AC9-4A29-9B77-39A592309E9D}" dt="2024-12-20T16:32:25.745" v="116" actId="255"/>
        <pc:sldMkLst>
          <pc:docMk/>
          <pc:sldMk cId="3917896738" sldId="370"/>
        </pc:sldMkLst>
      </pc:sldChg>
      <pc:sldChg chg="modSp modNotesTx">
        <pc:chgData name="Jemma Rees (NHS Executive)" userId="7c05b613-81f5-4de5-9529-17a233f7400b" providerId="ADAL" clId="{2D0BA00F-2AC9-4A29-9B77-39A592309E9D}" dt="2024-12-20T16:32:53.176" v="123" actId="255"/>
        <pc:sldMkLst>
          <pc:docMk/>
          <pc:sldMk cId="4197101789" sldId="373"/>
        </pc:sldMkLst>
        <pc:spChg chg="mod">
          <ac:chgData name="Jemma Rees (NHS Executive)" userId="7c05b613-81f5-4de5-9529-17a233f7400b" providerId="ADAL" clId="{2D0BA00F-2AC9-4A29-9B77-39A592309E9D}" dt="2024-12-20T16:24:20.003" v="87" actId="207"/>
          <ac:spMkLst>
            <pc:docMk/>
            <pc:sldMk cId="4197101789" sldId="373"/>
            <ac:spMk id="2" creationId="{CD82FE84-BEAE-8BBD-9DA2-312BE753FC52}"/>
          </ac:spMkLst>
        </pc:spChg>
        <pc:spChg chg="mod">
          <ac:chgData name="Jemma Rees (NHS Executive)" userId="7c05b613-81f5-4de5-9529-17a233f7400b" providerId="ADAL" clId="{2D0BA00F-2AC9-4A29-9B77-39A592309E9D}" dt="2024-12-20T16:24:16.440" v="86" actId="207"/>
          <ac:spMkLst>
            <pc:docMk/>
            <pc:sldMk cId="4197101789" sldId="373"/>
            <ac:spMk id="3" creationId="{B65FA8BD-08C6-494B-BBD3-AE17688346AC}"/>
          </ac:spMkLst>
        </pc:spChg>
      </pc:sldChg>
      <pc:sldChg chg="modSp mod modNotesTx">
        <pc:chgData name="Jemma Rees (NHS Executive)" userId="7c05b613-81f5-4de5-9529-17a233f7400b" providerId="ADAL" clId="{2D0BA00F-2AC9-4A29-9B77-39A592309E9D}" dt="2024-12-20T16:32:33.435" v="118" actId="255"/>
        <pc:sldMkLst>
          <pc:docMk/>
          <pc:sldMk cId="1608979884" sldId="375"/>
        </pc:sldMkLst>
        <pc:spChg chg="mod">
          <ac:chgData name="Jemma Rees (NHS Executive)" userId="7c05b613-81f5-4de5-9529-17a233f7400b" providerId="ADAL" clId="{2D0BA00F-2AC9-4A29-9B77-39A592309E9D}" dt="2024-12-20T15:46:09.505" v="16" actId="1076"/>
          <ac:spMkLst>
            <pc:docMk/>
            <pc:sldMk cId="1608979884" sldId="375"/>
            <ac:spMk id="2" creationId="{2D3F5440-6496-C977-5B27-EAE8683439AD}"/>
          </ac:spMkLst>
        </pc:spChg>
        <pc:spChg chg="mod">
          <ac:chgData name="Jemma Rees (NHS Executive)" userId="7c05b613-81f5-4de5-9529-17a233f7400b" providerId="ADAL" clId="{2D0BA00F-2AC9-4A29-9B77-39A592309E9D}" dt="2024-12-20T16:20:58.658" v="55" actId="255"/>
          <ac:spMkLst>
            <pc:docMk/>
            <pc:sldMk cId="1608979884" sldId="375"/>
            <ac:spMk id="9" creationId="{E36628EB-F104-8DC4-1A1E-EBC906D1B987}"/>
          </ac:spMkLst>
        </pc:spChg>
        <pc:spChg chg="mod">
          <ac:chgData name="Jemma Rees (NHS Executive)" userId="7c05b613-81f5-4de5-9529-17a233f7400b" providerId="ADAL" clId="{2D0BA00F-2AC9-4A29-9B77-39A592309E9D}" dt="2024-12-20T16:20:51.505" v="53" actId="255"/>
          <ac:spMkLst>
            <pc:docMk/>
            <pc:sldMk cId="1608979884" sldId="375"/>
            <ac:spMk id="15" creationId="{520E62AB-9F98-4A8D-7E2E-E2469EEAC45E}"/>
          </ac:spMkLst>
        </pc:spChg>
        <pc:spChg chg="mod">
          <ac:chgData name="Jemma Rees (NHS Executive)" userId="7c05b613-81f5-4de5-9529-17a233f7400b" providerId="ADAL" clId="{2D0BA00F-2AC9-4A29-9B77-39A592309E9D}" dt="2024-12-20T16:21:04.436" v="57" actId="255"/>
          <ac:spMkLst>
            <pc:docMk/>
            <pc:sldMk cId="1608979884" sldId="375"/>
            <ac:spMk id="17" creationId="{4FD5E7D3-E6F6-A050-171B-5B5CE3E56246}"/>
          </ac:spMkLst>
        </pc:spChg>
        <pc:spChg chg="mod">
          <ac:chgData name="Jemma Rees (NHS Executive)" userId="7c05b613-81f5-4de5-9529-17a233f7400b" providerId="ADAL" clId="{2D0BA00F-2AC9-4A29-9B77-39A592309E9D}" dt="2024-12-20T16:21:29.156" v="65" actId="255"/>
          <ac:spMkLst>
            <pc:docMk/>
            <pc:sldMk cId="1608979884" sldId="375"/>
            <ac:spMk id="21" creationId="{D22FBF2C-61FB-418B-B6CB-BBE9F96C8B4C}"/>
          </ac:spMkLst>
        </pc:spChg>
        <pc:spChg chg="mod">
          <ac:chgData name="Jemma Rees (NHS Executive)" userId="7c05b613-81f5-4de5-9529-17a233f7400b" providerId="ADAL" clId="{2D0BA00F-2AC9-4A29-9B77-39A592309E9D}" dt="2024-12-20T16:21:37.259" v="67" actId="255"/>
          <ac:spMkLst>
            <pc:docMk/>
            <pc:sldMk cId="1608979884" sldId="375"/>
            <ac:spMk id="24" creationId="{D77613DB-C7C1-829C-4FA3-31C4BF6D8BED}"/>
          </ac:spMkLst>
        </pc:spChg>
        <pc:spChg chg="mod">
          <ac:chgData name="Jemma Rees (NHS Executive)" userId="7c05b613-81f5-4de5-9529-17a233f7400b" providerId="ADAL" clId="{2D0BA00F-2AC9-4A29-9B77-39A592309E9D}" dt="2024-12-20T16:21:24.088" v="63" actId="255"/>
          <ac:spMkLst>
            <pc:docMk/>
            <pc:sldMk cId="1608979884" sldId="375"/>
            <ac:spMk id="27" creationId="{977B0FE2-051F-FE66-C291-820068C171A2}"/>
          </ac:spMkLst>
        </pc:spChg>
        <pc:spChg chg="mod">
          <ac:chgData name="Jemma Rees (NHS Executive)" userId="7c05b613-81f5-4de5-9529-17a233f7400b" providerId="ADAL" clId="{2D0BA00F-2AC9-4A29-9B77-39A592309E9D}" dt="2024-12-20T16:21:12.710" v="59" actId="255"/>
          <ac:spMkLst>
            <pc:docMk/>
            <pc:sldMk cId="1608979884" sldId="375"/>
            <ac:spMk id="29" creationId="{7ABAFF34-15BA-1CAF-5191-A0856F0D54AC}"/>
          </ac:spMkLst>
        </pc:spChg>
        <pc:spChg chg="mod">
          <ac:chgData name="Jemma Rees (NHS Executive)" userId="7c05b613-81f5-4de5-9529-17a233f7400b" providerId="ADAL" clId="{2D0BA00F-2AC9-4A29-9B77-39A592309E9D}" dt="2024-12-20T16:21:18.874" v="61" actId="255"/>
          <ac:spMkLst>
            <pc:docMk/>
            <pc:sldMk cId="1608979884" sldId="375"/>
            <ac:spMk id="31" creationId="{E9D50AB1-75CB-E669-5F7D-F0E6B73B9428}"/>
          </ac:spMkLst>
        </pc:spChg>
      </pc:sldChg>
      <pc:sldChg chg="modNotesTx">
        <pc:chgData name="Jemma Rees (NHS Executive)" userId="7c05b613-81f5-4de5-9529-17a233f7400b" providerId="ADAL" clId="{2D0BA00F-2AC9-4A29-9B77-39A592309E9D}" dt="2024-12-20T16:32:00.923" v="112" actId="2711"/>
        <pc:sldMkLst>
          <pc:docMk/>
          <pc:sldMk cId="1790098096" sldId="377"/>
        </pc:sldMkLst>
      </pc:sldChg>
      <pc:sldChg chg="modNotes modNotesTx">
        <pc:chgData name="Jemma Rees (NHS Executive)" userId="7c05b613-81f5-4de5-9529-17a233f7400b" providerId="ADAL" clId="{2D0BA00F-2AC9-4A29-9B77-39A592309E9D}" dt="2024-12-20T16:39:23.868" v="129"/>
        <pc:sldMkLst>
          <pc:docMk/>
          <pc:sldMk cId="3179410388" sldId="380"/>
        </pc:sldMkLst>
      </pc:sldChg>
      <pc:sldChg chg="modNotesTx">
        <pc:chgData name="Jemma Rees (NHS Executive)" userId="7c05b613-81f5-4de5-9529-17a233f7400b" providerId="ADAL" clId="{2D0BA00F-2AC9-4A29-9B77-39A592309E9D}" dt="2024-12-20T16:31:30.223" v="107" actId="255"/>
        <pc:sldMkLst>
          <pc:docMk/>
          <pc:sldMk cId="3749820191" sldId="381"/>
        </pc:sldMkLst>
      </pc:sldChg>
      <pc:sldChg chg="modSp mod modNotesTx">
        <pc:chgData name="Jemma Rees (NHS Executive)" userId="7c05b613-81f5-4de5-9529-17a233f7400b" providerId="ADAL" clId="{2D0BA00F-2AC9-4A29-9B77-39A592309E9D}" dt="2024-12-20T16:31:13.058" v="104" actId="255"/>
        <pc:sldMkLst>
          <pc:docMk/>
          <pc:sldMk cId="627709440" sldId="386"/>
        </pc:sldMkLst>
        <pc:spChg chg="mod">
          <ac:chgData name="Jemma Rees (NHS Executive)" userId="7c05b613-81f5-4de5-9529-17a233f7400b" providerId="ADAL" clId="{2D0BA00F-2AC9-4A29-9B77-39A592309E9D}" dt="2024-12-20T16:14:58.103" v="29" actId="255"/>
          <ac:spMkLst>
            <pc:docMk/>
            <pc:sldMk cId="627709440" sldId="386"/>
            <ac:spMk id="9" creationId="{C5E95AEC-38E2-86C6-BC16-1246D016FFEA}"/>
          </ac:spMkLst>
        </pc:spChg>
      </pc:sldChg>
      <pc:sldChg chg="modNotesTx">
        <pc:chgData name="Jemma Rees (NHS Executive)" userId="7c05b613-81f5-4de5-9529-17a233f7400b" providerId="ADAL" clId="{2D0BA00F-2AC9-4A29-9B77-39A592309E9D}" dt="2024-12-20T16:31:35.976" v="108" actId="2711"/>
        <pc:sldMkLst>
          <pc:docMk/>
          <pc:sldMk cId="1389487863" sldId="387"/>
        </pc:sldMkLst>
      </pc:sldChg>
      <pc:sldChg chg="addSp delSp mod modNotesTx">
        <pc:chgData name="Jemma Rees (NHS Executive)" userId="7c05b613-81f5-4de5-9529-17a233f7400b" providerId="ADAL" clId="{2D0BA00F-2AC9-4A29-9B77-39A592309E9D}" dt="2024-12-20T16:32:41.435" v="120" actId="255"/>
        <pc:sldMkLst>
          <pc:docMk/>
          <pc:sldMk cId="2180282296" sldId="390"/>
        </pc:sldMkLst>
        <pc:spChg chg="add del">
          <ac:chgData name="Jemma Rees (NHS Executive)" userId="7c05b613-81f5-4de5-9529-17a233f7400b" providerId="ADAL" clId="{2D0BA00F-2AC9-4A29-9B77-39A592309E9D}" dt="2024-12-20T16:23:10.154" v="70" actId="22"/>
          <ac:spMkLst>
            <pc:docMk/>
            <pc:sldMk cId="2180282296" sldId="390"/>
            <ac:spMk id="6" creationId="{B895B6B8-40CC-FC8D-E2EF-04B22408F750}"/>
          </ac:spMkLst>
        </pc:spChg>
      </pc:sldChg>
      <pc:sldChg chg="modNotesTx">
        <pc:chgData name="Jemma Rees (NHS Executive)" userId="7c05b613-81f5-4de5-9529-17a233f7400b" providerId="ADAL" clId="{2D0BA00F-2AC9-4A29-9B77-39A592309E9D}" dt="2024-12-20T16:33:07.894" v="127" actId="255"/>
        <pc:sldMkLst>
          <pc:docMk/>
          <pc:sldMk cId="483294770" sldId="391"/>
        </pc:sldMkLst>
      </pc:sldChg>
      <pc:sldChg chg="modSp mod">
        <pc:chgData name="Jemma Rees (NHS Executive)" userId="7c05b613-81f5-4de5-9529-17a233f7400b" providerId="ADAL" clId="{2D0BA00F-2AC9-4A29-9B77-39A592309E9D}" dt="2024-12-20T16:05:42.804" v="21" actId="207"/>
        <pc:sldMkLst>
          <pc:docMk/>
          <pc:sldMk cId="4053604847" sldId="393"/>
        </pc:sldMkLst>
        <pc:spChg chg="mod">
          <ac:chgData name="Jemma Rees (NHS Executive)" userId="7c05b613-81f5-4de5-9529-17a233f7400b" providerId="ADAL" clId="{2D0BA00F-2AC9-4A29-9B77-39A592309E9D}" dt="2024-12-20T16:05:42.804" v="21" actId="207"/>
          <ac:spMkLst>
            <pc:docMk/>
            <pc:sldMk cId="4053604847" sldId="393"/>
            <ac:spMk id="3" creationId="{01046E1D-5E92-AF2B-B81A-EEEEDEB1E158}"/>
          </ac:spMkLst>
        </pc:spChg>
      </pc:sldChg>
      <pc:sldChg chg="modSp mod modNotesTx">
        <pc:chgData name="Jemma Rees (NHS Executive)" userId="7c05b613-81f5-4de5-9529-17a233f7400b" providerId="ADAL" clId="{2D0BA00F-2AC9-4A29-9B77-39A592309E9D}" dt="2024-12-20T16:31:48.221" v="110" actId="2711"/>
        <pc:sldMkLst>
          <pc:docMk/>
          <pc:sldMk cId="2145792765" sldId="394"/>
        </pc:sldMkLst>
        <pc:spChg chg="mod">
          <ac:chgData name="Jemma Rees (NHS Executive)" userId="7c05b613-81f5-4de5-9529-17a233f7400b" providerId="ADAL" clId="{2D0BA00F-2AC9-4A29-9B77-39A592309E9D}" dt="2024-12-20T16:16:57.530" v="39" actId="255"/>
          <ac:spMkLst>
            <pc:docMk/>
            <pc:sldMk cId="2145792765" sldId="394"/>
            <ac:spMk id="9" creationId="{C5E95AEC-38E2-86C6-BC16-1246D016FFEA}"/>
          </ac:spMkLst>
        </pc:spChg>
      </pc:sldChg>
      <pc:sldChg chg="modNotesTx">
        <pc:chgData name="Jemma Rees (NHS Executive)" userId="7c05b613-81f5-4de5-9529-17a233f7400b" providerId="ADAL" clId="{2D0BA00F-2AC9-4A29-9B77-39A592309E9D}" dt="2024-12-20T16:30:56.652" v="101" actId="255"/>
        <pc:sldMkLst>
          <pc:docMk/>
          <pc:sldMk cId="683661451" sldId="396"/>
        </pc:sldMkLst>
      </pc:sldChg>
      <pc:sldChg chg="modNotesTx">
        <pc:chgData name="Jemma Rees (NHS Executive)" userId="7c05b613-81f5-4de5-9529-17a233f7400b" providerId="ADAL" clId="{2D0BA00F-2AC9-4A29-9B77-39A592309E9D}" dt="2024-12-20T16:33:00.544" v="125" actId="255"/>
        <pc:sldMkLst>
          <pc:docMk/>
          <pc:sldMk cId="1474326223" sldId="436"/>
        </pc:sldMkLst>
      </pc:sldChg>
      <pc:sldMasterChg chg="modSp mod">
        <pc:chgData name="Jemma Rees (NHS Executive)" userId="7c05b613-81f5-4de5-9529-17a233f7400b" providerId="ADAL" clId="{2D0BA00F-2AC9-4A29-9B77-39A592309E9D}" dt="2024-12-20T16:11:05.812" v="25" actId="207"/>
        <pc:sldMasterMkLst>
          <pc:docMk/>
          <pc:sldMasterMk cId="2592460852" sldId="2147483648"/>
        </pc:sldMasterMkLst>
        <pc:spChg chg="mod">
          <ac:chgData name="Jemma Rees (NHS Executive)" userId="7c05b613-81f5-4de5-9529-17a233f7400b" providerId="ADAL" clId="{2D0BA00F-2AC9-4A29-9B77-39A592309E9D}" dt="2024-12-20T16:11:05.812" v="25" actId="207"/>
          <ac:spMkLst>
            <pc:docMk/>
            <pc:sldMasterMk cId="2592460852" sldId="2147483648"/>
            <ac:spMk id="4" creationId="{00000000-0000-0000-0000-000000000000}"/>
          </ac:spMkLst>
        </pc:spChg>
        <pc:picChg chg="mod">
          <ac:chgData name="Jemma Rees (NHS Executive)" userId="7c05b613-81f5-4de5-9529-17a233f7400b" providerId="ADAL" clId="{2D0BA00F-2AC9-4A29-9B77-39A592309E9D}" dt="2024-12-20T12:20:43.172" v="0" actId="1076"/>
          <ac:picMkLst>
            <pc:docMk/>
            <pc:sldMasterMk cId="2592460852" sldId="2147483648"/>
            <ac:picMk id="12" creationId="{A4B83270-807D-6367-64FF-F2E7E2B60A84}"/>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Suicide rates 2015 - 2017 (Wales) and deprivation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dk1">
                <a:tint val="88500"/>
              </a:schemeClr>
            </a:solidFill>
            <a:ln>
              <a:noFill/>
            </a:ln>
            <a:effectLst/>
          </c:spPr>
          <c:invertIfNegative val="0"/>
          <c:cat>
            <c:strRef>
              <c:f>Sheet1!$A$3:$A$7</c:f>
              <c:strCache>
                <c:ptCount val="5"/>
                <c:pt idx="0">
                  <c:v>Quintile 1 (most)</c:v>
                </c:pt>
                <c:pt idx="1">
                  <c:v>Quintile 2</c:v>
                </c:pt>
                <c:pt idx="2">
                  <c:v>Quintile 3</c:v>
                </c:pt>
                <c:pt idx="3">
                  <c:v>Quintile 4</c:v>
                </c:pt>
                <c:pt idx="4">
                  <c:v>Quintile 5 (least)</c:v>
                </c:pt>
              </c:strCache>
            </c:strRef>
          </c:cat>
          <c:val>
            <c:numRef>
              <c:f>Sheet1!$B$3:$B$7</c:f>
              <c:numCache>
                <c:formatCode>General</c:formatCode>
                <c:ptCount val="5"/>
                <c:pt idx="0">
                  <c:v>15.4</c:v>
                </c:pt>
                <c:pt idx="1">
                  <c:v>13.5</c:v>
                </c:pt>
                <c:pt idx="2">
                  <c:v>13.6</c:v>
                </c:pt>
                <c:pt idx="3">
                  <c:v>11.9</c:v>
                </c:pt>
                <c:pt idx="4">
                  <c:v>8.6</c:v>
                </c:pt>
              </c:numCache>
            </c:numRef>
          </c:val>
          <c:extLst>
            <c:ext xmlns:c16="http://schemas.microsoft.com/office/drawing/2014/chart" uri="{C3380CC4-5D6E-409C-BE32-E72D297353CC}">
              <c16:uniqueId val="{00000000-FB6F-4CA6-B1FD-AA86C3881695}"/>
            </c:ext>
          </c:extLst>
        </c:ser>
        <c:dLbls>
          <c:showLegendKey val="0"/>
          <c:showVal val="0"/>
          <c:showCatName val="0"/>
          <c:showSerName val="0"/>
          <c:showPercent val="0"/>
          <c:showBubbleSize val="0"/>
        </c:dLbls>
        <c:gapWidth val="219"/>
        <c:overlap val="-27"/>
        <c:axId val="652391848"/>
        <c:axId val="652392928"/>
      </c:barChart>
      <c:catAx>
        <c:axId val="65239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392928"/>
        <c:crosses val="autoZero"/>
        <c:auto val="1"/>
        <c:lblAlgn val="ctr"/>
        <c:lblOffset val="100"/>
        <c:noMultiLvlLbl val="0"/>
      </c:catAx>
      <c:valAx>
        <c:axId val="65239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391848"/>
        <c:crosses val="autoZero"/>
        <c:crossBetween val="between"/>
      </c:val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10C41BE-66C4-4F13-B91A-0B4BEDB00850}" type="datetimeFigureOut">
              <a:rPr lang="en-GB" smtClean="0"/>
              <a:t>20/12/2024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BDA167-E43B-41F7-9B32-DFDFA1792F77}" type="slidenum">
              <a:rPr lang="en-GB" smtClean="0"/>
              <a:t>‹#›</a:t>
            </a:fld>
            <a:endParaRPr lang="en-GB"/>
          </a:p>
        </p:txBody>
      </p:sp>
    </p:spTree>
    <p:extLst>
      <p:ext uri="{BB962C8B-B14F-4D97-AF65-F5344CB8AC3E}">
        <p14:creationId xmlns:p14="http://schemas.microsoft.com/office/powerpoint/2010/main" val="930900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ABD83AF-0FE4-49CD-91ED-459490A76C0B}" type="datetimeFigureOut">
              <a:rPr lang="en-GB" smtClean="0"/>
              <a:t>20/12/2024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E2E67-071F-414E-B423-55B32F9735FB}" type="slidenum">
              <a:rPr lang="en-GB" smtClean="0"/>
              <a:t>‹#›</a:t>
            </a:fld>
            <a:endParaRPr lang="en-GB"/>
          </a:p>
        </p:txBody>
      </p:sp>
    </p:spTree>
    <p:extLst>
      <p:ext uri="{BB962C8B-B14F-4D97-AF65-F5344CB8AC3E}">
        <p14:creationId xmlns:p14="http://schemas.microsoft.com/office/powerpoint/2010/main" val="420737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ns.gov.uk/search?q=suici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hw.nhs.wales/services-and-teams/real-time-suspected-suicide-surveillance/deaths-by-suspected-suicide-2022-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ocal.gov.uk/case-studies/kent-and-medway-highlighting-relationship-between-domestic-abuse-and-suicide#:~:text=Using%20Real%20Time%20Suicide%20Surveillance,young%20person%20affected%20by%20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v.uk/government/publications/suicide-prevention-strategy-for-england-2023-to-2028/suicide-prevention-strategy-action-pla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mjpublichealth.bmj.com/content/2/1/e00031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082A5F-DDC2-43D5-A580-C7812FE55EBB}" type="slidenum">
              <a:rPr lang="en-GB" smtClean="0"/>
              <a:t>1</a:t>
            </a:fld>
            <a:endParaRPr lang="en-GB"/>
          </a:p>
        </p:txBody>
      </p:sp>
    </p:spTree>
    <p:extLst>
      <p:ext uri="{BB962C8B-B14F-4D97-AF65-F5344CB8AC3E}">
        <p14:creationId xmlns:p14="http://schemas.microsoft.com/office/powerpoint/2010/main" val="75318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9"/>
            <a:ext cx="5683250" cy="4234571"/>
          </a:xfrm>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For deprivation, the ONS published a report in 2019, reporting on suicide death registrations between 2015 and 2017 in Wales.  This clearly shows that the rate of suicide in the most deprived areas in Wales is almost double that in the least deprived – there is a clear gradient</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 middle table has been taken from our Power BI Dashboard that we use as a team to be able to analyse the data, and it draws on ONS registrations data for the last 10 years (2012 – 2021) – and again, this shows a clear gradient from most deprived to least </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For the most up-to-date presentation of data the RTSSS also reports on deprivation, but the gradient is less clear – this is because the dataset is small – but the difference between the most deprived and the least is still evident</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This should indicate to us where our efforts should be focussed in relation to postvention and prevention</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10</a:t>
            </a:fld>
            <a:endParaRPr lang="en-GB"/>
          </a:p>
        </p:txBody>
      </p:sp>
    </p:spTree>
    <p:extLst>
      <p:ext uri="{BB962C8B-B14F-4D97-AF65-F5344CB8AC3E}">
        <p14:creationId xmlns:p14="http://schemas.microsoft.com/office/powerpoint/2010/main" val="73906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The slides that follow will present data published by the Office for National Statistics (ONS).  This statistical bulletin is usually published in September every year, but it was delayed until December in 2023</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 statistics relate to the number of deaths in the year 2022, that were registered with suicide as the cause of death, as confirmed by the coroner</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11</a:t>
            </a:fld>
            <a:endParaRPr lang="en-GB"/>
          </a:p>
        </p:txBody>
      </p:sp>
    </p:spTree>
    <p:extLst>
      <p:ext uri="{BB962C8B-B14F-4D97-AF65-F5344CB8AC3E}">
        <p14:creationId xmlns:p14="http://schemas.microsoft.com/office/powerpoint/2010/main" val="130062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This slide shows that the ONS produces several different reports from the registration data</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See search: </a:t>
            </a:r>
            <a:r>
              <a:rPr lang="cy" dirty="0">
                <a:latin typeface="Roboto" panose="02000000000000000000" pitchFamily="2" charset="0"/>
                <a:ea typeface="Roboto" panose="02000000000000000000" pitchFamily="2" charset="0"/>
                <a:cs typeface="Roboto" panose="02000000000000000000" pitchFamily="2" charset="0"/>
                <a:hlinkClick r:id="rId3"/>
              </a:rPr>
              <a:t>https://www.ons.gov.uk/search?q=suicide</a:t>
            </a:r>
            <a:endParaRPr lang="en-GB" dirty="0">
              <a:latin typeface="Roboto" panose="02000000000000000000" pitchFamily="2" charset="0"/>
              <a:ea typeface="Roboto" panose="02000000000000000000" pitchFamily="2" charset="0"/>
              <a:cs typeface="Roboto" panose="02000000000000000000" pitchFamily="2" charset="0"/>
            </a:endParaRP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ONS publishes a report of death occurrences every year.  Using the registration data (coroner confirmed deaths) it reports the data for the year in which the person died (date of death).  Because each death has to be confirmed as a suicide by the coroner, how up to date this information can be is determined by the registration delays.  This is why this report only goes up to 2021</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While we already have ONS data on the number of deaths in any year, we still need the RTSSS (real time suspected suicide surveillance) system to tell us this more quickly, even if it records the deaths that the police </a:t>
            </a:r>
            <a:r>
              <a:rPr lang="cy" i="1" dirty="0">
                <a:latin typeface="Roboto" panose="02000000000000000000" pitchFamily="2" charset="0"/>
                <a:ea typeface="Roboto" panose="02000000000000000000" pitchFamily="2" charset="0"/>
                <a:cs typeface="Roboto" panose="02000000000000000000" pitchFamily="2" charset="0"/>
              </a:rPr>
              <a:t>suspect are probable </a:t>
            </a:r>
            <a:r>
              <a:rPr lang="cy" dirty="0">
                <a:latin typeface="Roboto" panose="02000000000000000000" pitchFamily="2" charset="0"/>
                <a:ea typeface="Roboto" panose="02000000000000000000" pitchFamily="2" charset="0"/>
                <a:cs typeface="Roboto" panose="02000000000000000000" pitchFamily="2" charset="0"/>
              </a:rPr>
              <a:t>suicides.  The cause of death could change depending on the coroner’s verdict</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12</a:t>
            </a:fld>
            <a:endParaRPr lang="en-GB"/>
          </a:p>
        </p:txBody>
      </p:sp>
    </p:spTree>
    <p:extLst>
      <p:ext uri="{BB962C8B-B14F-4D97-AF65-F5344CB8AC3E}">
        <p14:creationId xmlns:p14="http://schemas.microsoft.com/office/powerpoint/2010/main" val="221766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13</a:t>
            </a:fld>
            <a:endParaRPr lang="en-GB"/>
          </a:p>
        </p:txBody>
      </p:sp>
    </p:spTree>
    <p:extLst>
      <p:ext uri="{BB962C8B-B14F-4D97-AF65-F5344CB8AC3E}">
        <p14:creationId xmlns:p14="http://schemas.microsoft.com/office/powerpoint/2010/main" val="406800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Again – looking at some of the other reports that the ONS has published, one focusses on occupation, and this was published in 2019 using registration data from 2011-2015 for Wales </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This gives us some indication, at a high level, of where we might want to focus some of our prevention efforts, or at least find out more about those who might be at higher risk. Note the five year time-frame for the data and the date of publication (the report relates to data over 5 years old)</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 ONS publishes different reports, and different reports for England and Wales.  Some of the reports can be produced for England because of the higher numbers due to the larger population (population Wales 3.2 million, population England over 56 million).  Some reports cannot be produced, or with the same frequency for Wales, because the numbers are too low for the data to be statistically significant and therefore reliable</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14</a:t>
            </a:fld>
            <a:endParaRPr lang="en-GB"/>
          </a:p>
        </p:txBody>
      </p:sp>
    </p:spTree>
    <p:extLst>
      <p:ext uri="{BB962C8B-B14F-4D97-AF65-F5344CB8AC3E}">
        <p14:creationId xmlns:p14="http://schemas.microsoft.com/office/powerpoint/2010/main" val="242548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 dirty="0">
                <a:latin typeface="Roboto" panose="02000000000000000000" pitchFamily="2" charset="0"/>
                <a:ea typeface="Roboto" panose="02000000000000000000" pitchFamily="2" charset="0"/>
                <a:cs typeface="Roboto" panose="02000000000000000000" pitchFamily="2" charset="0"/>
              </a:rPr>
              <a:t>The slides that follow relate to the first year report from the real time suspected suicide surveillance (RTSSS) programme for Wales, published on 11</a:t>
            </a:r>
            <a:r>
              <a:rPr lang="cy" baseline="30000" dirty="0">
                <a:latin typeface="Roboto" panose="02000000000000000000" pitchFamily="2" charset="0"/>
                <a:ea typeface="Roboto" panose="02000000000000000000" pitchFamily="2" charset="0"/>
                <a:cs typeface="Roboto" panose="02000000000000000000" pitchFamily="2" charset="0"/>
              </a:rPr>
              <a:t>th</a:t>
            </a:r>
            <a:r>
              <a:rPr lang="cy" dirty="0">
                <a:latin typeface="Roboto" panose="02000000000000000000" pitchFamily="2" charset="0"/>
                <a:ea typeface="Roboto" panose="02000000000000000000" pitchFamily="2" charset="0"/>
                <a:cs typeface="Roboto" panose="02000000000000000000" pitchFamily="2" charset="0"/>
              </a:rPr>
              <a:t> January 2024 and available on the Public Health Wales website</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15</a:t>
            </a:fld>
            <a:endParaRPr lang="en-GB"/>
          </a:p>
        </p:txBody>
      </p:sp>
    </p:spTree>
    <p:extLst>
      <p:ext uri="{BB962C8B-B14F-4D97-AF65-F5344CB8AC3E}">
        <p14:creationId xmlns:p14="http://schemas.microsoft.com/office/powerpoint/2010/main" val="157535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This slide sets out the timeframe of the first RTSSS report and offers an opportunity to talk about the small size of the dataset and the risks about drawing conclusions – this is explained clearly in the full report available on-line (hyper-linked in the slide) </a:t>
            </a:r>
            <a:r>
              <a:rPr lang="cy" dirty="0">
                <a:latin typeface="Roboto" panose="02000000000000000000" pitchFamily="2" charset="0"/>
                <a:ea typeface="Roboto" panose="02000000000000000000" pitchFamily="2" charset="0"/>
                <a:cs typeface="Roboto" panose="02000000000000000000" pitchFamily="2" charset="0"/>
                <a:hlinkClick r:id="rId3"/>
              </a:rPr>
              <a:t>Deaths by suspected suicide 2022-23 - Public Health Wales (nhs.wales)</a:t>
            </a:r>
            <a:endParaRPr lang="en-GB" dirty="0">
              <a:latin typeface="Roboto" panose="02000000000000000000" pitchFamily="2" charset="0"/>
              <a:ea typeface="Roboto" panose="02000000000000000000" pitchFamily="2" charset="0"/>
              <a:cs typeface="Roboto" panose="02000000000000000000" pitchFamily="2" charset="0"/>
            </a:endParaRP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England are also reporting on their RTSSS data (both systems based on a GB-wide system set up by the British Transport Police). England can report monthly because they have around 350 suspected suicide deaths a month (Wales has c.350 a year).  They will not report more frequently as the numbers will become too low for meaningful analysis, and Wales will only be reporting annually for the same reason</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16</a:t>
            </a:fld>
            <a:endParaRPr lang="en-GB"/>
          </a:p>
        </p:txBody>
      </p:sp>
    </p:spTree>
    <p:extLst>
      <p:ext uri="{BB962C8B-B14F-4D97-AF65-F5344CB8AC3E}">
        <p14:creationId xmlns:p14="http://schemas.microsoft.com/office/powerpoint/2010/main" val="333239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While this data relates to </a:t>
            </a:r>
            <a:r>
              <a:rPr lang="cy" sz="1200" i="1" dirty="0">
                <a:latin typeface="Roboto" panose="02000000000000000000" pitchFamily="2" charset="0"/>
                <a:ea typeface="Roboto" panose="02000000000000000000" pitchFamily="2" charset="0"/>
                <a:cs typeface="Roboto" panose="02000000000000000000" pitchFamily="2" charset="0"/>
              </a:rPr>
              <a:t>suspected</a:t>
            </a:r>
            <a:r>
              <a:rPr lang="cy" sz="1200" dirty="0">
                <a:latin typeface="Roboto" panose="02000000000000000000" pitchFamily="2" charset="0"/>
                <a:ea typeface="Roboto" panose="02000000000000000000" pitchFamily="2" charset="0"/>
                <a:cs typeface="Roboto" panose="02000000000000000000" pitchFamily="2" charset="0"/>
              </a:rPr>
              <a:t> suicides (as identified by front-line police officers), the number and national rate (whole population) over a 12-month period is within the expected range that is reported annually through recorded death registrations (ONS)</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While rates/numbers are generally not rising (as far as we can tell given the fluidity of the data), they are also persisting (not declining)</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While the highest rate was males 35-44 the rate was very similar in males aged 25-34 which challenges the common narrative about middle-aged men</a:t>
            </a:r>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17</a:t>
            </a:fld>
            <a:endParaRPr lang="en-GB"/>
          </a:p>
        </p:txBody>
      </p:sp>
    </p:spTree>
    <p:extLst>
      <p:ext uri="{BB962C8B-B14F-4D97-AF65-F5344CB8AC3E}">
        <p14:creationId xmlns:p14="http://schemas.microsoft.com/office/powerpoint/2010/main" val="384660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Most of these associated factors are already recognised from other datasets and we’ve known about them for a long time</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Some of those who died may have been affected by a number of these at the same time, and we know that individual suicides are associated with multiple factors. The ‘Talk to me 2’ strategy states that there is no single reason why someone may take their own life.  This is why multi-agency partnerships are so important for suicide prevention</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The RTSSS provides additional insight into the links to domestic abuse and the number who have died who are previously known to the police (this could be for different reasons – not necessarily being suspected or convicted of a crime).  This reflects findings in other RTSSS systems in other parts of the UK</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 </a:t>
            </a: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 </a:t>
            </a:r>
          </a:p>
        </p:txBody>
      </p:sp>
      <p:sp>
        <p:nvSpPr>
          <p:cNvPr id="4" name="Slide Number Placeholder 3"/>
          <p:cNvSpPr>
            <a:spLocks noGrp="1"/>
          </p:cNvSpPr>
          <p:nvPr>
            <p:ph type="sldNum" sz="quarter" idx="5"/>
          </p:nvPr>
        </p:nvSpPr>
        <p:spPr/>
        <p:txBody>
          <a:bodyPr/>
          <a:lstStyle/>
          <a:p>
            <a:fld id="{59082A5F-DDC2-43D5-A580-C7812FE55EBB}" type="slidenum">
              <a:rPr lang="en-GB" smtClean="0"/>
              <a:t>18</a:t>
            </a:fld>
            <a:endParaRPr lang="en-GB"/>
          </a:p>
        </p:txBody>
      </p:sp>
    </p:spTree>
    <p:extLst>
      <p:ext uri="{BB962C8B-B14F-4D97-AF65-F5344CB8AC3E}">
        <p14:creationId xmlns:p14="http://schemas.microsoft.com/office/powerpoint/2010/main" val="277654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Another stand-out observation in the RTSSS dataset was that the rate of unemployment was significantly higher than for any other employment group</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While overall rates of unemployment have generally been going down across the UK this can conceal more localised variations where there are fewer prospects for secure or stable work.  As an antecedent to suicide, this information should inform our approaches to suicide prevention</a:t>
            </a:r>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19</a:t>
            </a:fld>
            <a:endParaRPr lang="en-GB"/>
          </a:p>
        </p:txBody>
      </p:sp>
    </p:spTree>
    <p:extLst>
      <p:ext uri="{BB962C8B-B14F-4D97-AF65-F5344CB8AC3E}">
        <p14:creationId xmlns:p14="http://schemas.microsoft.com/office/powerpoint/2010/main" val="71619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082A5F-DDC2-43D5-A580-C7812FE55EBB}" type="slidenum">
              <a:rPr lang="en-GB" smtClean="0"/>
              <a:t>2</a:t>
            </a:fld>
            <a:endParaRPr lang="en-GB"/>
          </a:p>
        </p:txBody>
      </p:sp>
    </p:spTree>
    <p:extLst>
      <p:ext uri="{BB962C8B-B14F-4D97-AF65-F5344CB8AC3E}">
        <p14:creationId xmlns:p14="http://schemas.microsoft.com/office/powerpoint/2010/main" val="304478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Kent County Council (Public Health Teams are in top-tier local authorities in England) has analysed their Real Time Surveillance (RTS) data to explore the links to domestic abuse</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hlinkClick r:id="rId3"/>
              </a:rPr>
              <a:t>Kent and Medway: Highlighting the relationship between domestic abuse and suicide | Local Government Association</a:t>
            </a:r>
            <a:endParaRPr lang="en-GB" dirty="0">
              <a:latin typeface="Roboto" panose="02000000000000000000" pitchFamily="2" charset="0"/>
              <a:ea typeface="Roboto" panose="02000000000000000000" pitchFamily="2" charset="0"/>
              <a:cs typeface="Roboto" panose="02000000000000000000" pitchFamily="2" charset="0"/>
            </a:endParaRP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They make recommendations for other areas including the training of mental health staff in domestic abuse, and the training of domestic abuse workers in suicide prevention. Their work has also informed the inclusion of domestic abuse in the new English suicide prevention strategy for the first time</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 </a:t>
            </a:r>
            <a:r>
              <a:rPr lang="cy" dirty="0">
                <a:latin typeface="Roboto" panose="02000000000000000000" pitchFamily="2" charset="0"/>
                <a:ea typeface="Roboto" panose="02000000000000000000" pitchFamily="2" charset="0"/>
                <a:cs typeface="Roboto" panose="02000000000000000000" pitchFamily="2" charset="0"/>
                <a:hlinkClick r:id="rId4"/>
              </a:rPr>
              <a:t>Suicide prevention strategy: action plan - GOV.UK (www.gov.uk)</a:t>
            </a:r>
            <a:endParaRPr lang="en-GB" dirty="0">
              <a:latin typeface="Roboto" panose="02000000000000000000" pitchFamily="2" charset="0"/>
              <a:ea typeface="Roboto" panose="02000000000000000000" pitchFamily="2" charset="0"/>
              <a:cs typeface="Roboto" panose="02000000000000000000" pitchFamily="2" charset="0"/>
            </a:endParaRP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20</a:t>
            </a:fld>
            <a:endParaRPr lang="en-GB"/>
          </a:p>
        </p:txBody>
      </p:sp>
    </p:spTree>
    <p:extLst>
      <p:ext uri="{BB962C8B-B14F-4D97-AF65-F5344CB8AC3E}">
        <p14:creationId xmlns:p14="http://schemas.microsoft.com/office/powerpoint/2010/main" val="422382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dirty="0">
                <a:latin typeface="Roboto" panose="02000000000000000000" pitchFamily="2" charset="0"/>
                <a:ea typeface="Roboto" panose="02000000000000000000" pitchFamily="2" charset="0"/>
                <a:cs typeface="Roboto" panose="02000000000000000000" pitchFamily="2" charset="0"/>
              </a:rPr>
              <a:t> </a:t>
            </a:r>
            <a:r>
              <a:rPr lang="cy" sz="1200" dirty="0">
                <a:latin typeface="Roboto" panose="02000000000000000000" pitchFamily="2" charset="0"/>
                <a:ea typeface="Roboto" panose="02000000000000000000" pitchFamily="2" charset="0"/>
                <a:cs typeface="Roboto" panose="02000000000000000000" pitchFamily="2" charset="0"/>
              </a:rPr>
              <a:t>While we have the data presented in these slides, we also have research that helps us to understand suicide, and self-harm, who is society may be vulnerable to suicide, and what we can do to help them</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far more men than women die by suicide. </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people have often been in contact with health services – not just mental health services, but primary care or emergency departments in the days and weeks leading up to their death, so there are opportunities for intervention that we might be missing</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people’s circumstances are important, and these can be affected by many things including public policy, the economic climate, availability of suitable and stable employment.  These are more difficult to address from a prevention point of view, but there may be ways in which people experiencing these challenges can be helped to access better support more easily</a:t>
            </a:r>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 </a:t>
            </a:r>
          </a:p>
          <a:p>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21</a:t>
            </a:fld>
            <a:endParaRPr lang="en-GB"/>
          </a:p>
        </p:txBody>
      </p:sp>
    </p:spTree>
    <p:extLst>
      <p:ext uri="{BB962C8B-B14F-4D97-AF65-F5344CB8AC3E}">
        <p14:creationId xmlns:p14="http://schemas.microsoft.com/office/powerpoint/2010/main" val="182955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Roboto" panose="02000000000000000000" pitchFamily="2" charset="0"/>
                <a:ea typeface="Roboto" panose="02000000000000000000" pitchFamily="2" charset="0"/>
                <a:cs typeface="Roboto" panose="02000000000000000000" pitchFamily="2" charset="0"/>
              </a:rPr>
              <a:t> </a:t>
            </a:r>
          </a:p>
          <a:p>
            <a:pPr rtl="0"/>
            <a:r>
              <a:rPr lang="cy" sz="1200" dirty="0">
                <a:latin typeface="Roboto" panose="02000000000000000000" pitchFamily="2" charset="0"/>
                <a:ea typeface="Roboto" panose="02000000000000000000" pitchFamily="2" charset="0"/>
                <a:cs typeface="Roboto" panose="02000000000000000000" pitchFamily="2" charset="0"/>
              </a:rPr>
              <a:t>While we have the data presented in these slides, we also have research that helps us to understand suicide, and self-harm, who is society may be vulnerable to suicide, and what we can do to help them</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far more men than women die by suicide. </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people have often been in contact with health services – not just mental health services, but primary care or emergency departments in the days and weeks leading up to their death, so there are opportunities for intervention that we might be missing</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know that people’s circumstances are important, and these can be affected by many things including public policy, the economic climate, availability of suitable and stable employment.  These are more difficult to address from a prevention point of view, but there may be ways in which people experiencing these challenges can be helped to access better support more easily</a:t>
            </a:r>
            <a:endParaRPr lang="en-GB" sz="1200" dirty="0">
              <a:latin typeface="Roboto" panose="02000000000000000000" pitchFamily="2" charset="0"/>
              <a:ea typeface="Roboto" panose="02000000000000000000" pitchFamily="2" charset="0"/>
              <a:cs typeface="Roboto" panose="02000000000000000000" pitchFamily="2" charset="0"/>
            </a:endParaRPr>
          </a:p>
          <a:p>
            <a:r>
              <a:rPr lang="en-GB" sz="1200" dirty="0">
                <a:latin typeface="Roboto" panose="02000000000000000000" pitchFamily="2" charset="0"/>
                <a:ea typeface="Roboto" panose="02000000000000000000" pitchFamily="2" charset="0"/>
                <a:cs typeface="Roboto" panose="02000000000000000000" pitchFamily="2" charset="0"/>
              </a:rPr>
              <a:t> </a:t>
            </a:r>
          </a:p>
          <a:p>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22</a:t>
            </a:fld>
            <a:endParaRPr lang="en-GB"/>
          </a:p>
        </p:txBody>
      </p:sp>
    </p:spTree>
    <p:extLst>
      <p:ext uri="{BB962C8B-B14F-4D97-AF65-F5344CB8AC3E}">
        <p14:creationId xmlns:p14="http://schemas.microsoft.com/office/powerpoint/2010/main" val="284421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 Research recently published on </a:t>
            </a:r>
            <a:r>
              <a:rPr lang="cy" sz="1200" dirty="0">
                <a:latin typeface="Roboto" panose="02000000000000000000" pitchFamily="2" charset="0"/>
                <a:ea typeface="Roboto" panose="02000000000000000000" pitchFamily="2" charset="0"/>
                <a:cs typeface="Roboto" panose="02000000000000000000" pitchFamily="2" charset="0"/>
                <a:hlinkClick r:id="rId3"/>
              </a:rPr>
              <a:t>Antecedents and service contact in an observational study of 242 suicide deaths in middle-aged men in England, Scotland and Wales, 2017 | BMJ Public Health</a:t>
            </a:r>
            <a:r>
              <a:rPr lang="cy" sz="1200" dirty="0">
                <a:latin typeface="Roboto" panose="02000000000000000000" pitchFamily="2" charset="0"/>
                <a:ea typeface="Roboto" panose="02000000000000000000" pitchFamily="2" charset="0"/>
                <a:cs typeface="Roboto" panose="02000000000000000000" pitchFamily="2" charset="0"/>
              </a:rPr>
              <a:t> found that while we often say that men do not seek help, most men in this study were found to be in contact with support services shortly before they died</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need to look at how we can respond to, and support men, better</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need to look at how we are responding to people who present to different parts of our health and care system, and equip our front-line workers to deliver an appropriate response through training and service development </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We need to make sure support offers and systems are accessible and available to those who may live in under-served communities </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23</a:t>
            </a:fld>
            <a:endParaRPr lang="en-GB"/>
          </a:p>
        </p:txBody>
      </p:sp>
    </p:spTree>
    <p:extLst>
      <p:ext uri="{BB962C8B-B14F-4D97-AF65-F5344CB8AC3E}">
        <p14:creationId xmlns:p14="http://schemas.microsoft.com/office/powerpoint/2010/main" val="3562349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24</a:t>
            </a:fld>
            <a:endParaRPr lang="en-GB"/>
          </a:p>
        </p:txBody>
      </p:sp>
    </p:spTree>
    <p:extLst>
      <p:ext uri="{BB962C8B-B14F-4D97-AF65-F5344CB8AC3E}">
        <p14:creationId xmlns:p14="http://schemas.microsoft.com/office/powerpoint/2010/main" val="342737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25</a:t>
            </a:fld>
            <a:endParaRPr lang="en-GB"/>
          </a:p>
        </p:txBody>
      </p:sp>
    </p:spTree>
    <p:extLst>
      <p:ext uri="{BB962C8B-B14F-4D97-AF65-F5344CB8AC3E}">
        <p14:creationId xmlns:p14="http://schemas.microsoft.com/office/powerpoint/2010/main" val="51396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26</a:t>
            </a:fld>
            <a:endParaRPr lang="en-GB"/>
          </a:p>
        </p:txBody>
      </p:sp>
    </p:spTree>
    <p:extLst>
      <p:ext uri="{BB962C8B-B14F-4D97-AF65-F5344CB8AC3E}">
        <p14:creationId xmlns:p14="http://schemas.microsoft.com/office/powerpoint/2010/main" val="121605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27</a:t>
            </a:fld>
            <a:endParaRPr lang="en-GB"/>
          </a:p>
        </p:txBody>
      </p:sp>
    </p:spTree>
    <p:extLst>
      <p:ext uri="{BB962C8B-B14F-4D97-AF65-F5344CB8AC3E}">
        <p14:creationId xmlns:p14="http://schemas.microsoft.com/office/powerpoint/2010/main" val="4166843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082A5F-DDC2-43D5-A580-C7812FE55EBB}" type="slidenum">
              <a:rPr lang="en-GB" smtClean="0"/>
              <a:t>28</a:t>
            </a:fld>
            <a:endParaRPr lang="en-GB"/>
          </a:p>
        </p:txBody>
      </p:sp>
    </p:spTree>
    <p:extLst>
      <p:ext uri="{BB962C8B-B14F-4D97-AF65-F5344CB8AC3E}">
        <p14:creationId xmlns:p14="http://schemas.microsoft.com/office/powerpoint/2010/main" val="194253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1E2E67-071F-414E-B423-55B32F9735FB}" type="slidenum">
              <a:rPr lang="en-GB" smtClean="0"/>
              <a:t>3</a:t>
            </a:fld>
            <a:endParaRPr lang="en-GB"/>
          </a:p>
        </p:txBody>
      </p:sp>
    </p:spTree>
    <p:extLst>
      <p:ext uri="{BB962C8B-B14F-4D97-AF65-F5344CB8AC3E}">
        <p14:creationId xmlns:p14="http://schemas.microsoft.com/office/powerpoint/2010/main" val="67275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 sz="1200" dirty="0">
                <a:latin typeface="Roboto" panose="02000000000000000000" pitchFamily="2" charset="0"/>
                <a:ea typeface="Roboto" panose="02000000000000000000" pitchFamily="2" charset="0"/>
                <a:cs typeface="Roboto" panose="02000000000000000000" pitchFamily="2" charset="0"/>
              </a:rPr>
              <a:t>Sometimes speaking about people’s lives, or the end of life, in numbers or statistics can sound or feel insensitive.  This is to acknowledge that for each number there is an individual who has been lost, and possibly a family or community that has been devastated</a:t>
            </a: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4</a:t>
            </a:fld>
            <a:endParaRPr lang="en-GB"/>
          </a:p>
        </p:txBody>
      </p:sp>
    </p:spTree>
    <p:extLst>
      <p:ext uri="{BB962C8B-B14F-4D97-AF65-F5344CB8AC3E}">
        <p14:creationId xmlns:p14="http://schemas.microsoft.com/office/powerpoint/2010/main" val="263812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Roboto" panose="02000000000000000000" pitchFamily="2" charset="0"/>
                <a:ea typeface="Roboto" panose="02000000000000000000" pitchFamily="2" charset="0"/>
                <a:cs typeface="Roboto" panose="02000000000000000000" pitchFamily="2" charset="0"/>
              </a:rPr>
              <a:t>Sometimes speaking about people’s lives, or the end of life, in numbers or statistics can sound or feel insensitive.  This is to acknowledge that for each number there is an individual who has been lost, and possibly a family or community that has been devastated</a:t>
            </a: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5</a:t>
            </a:fld>
            <a:endParaRPr lang="en-GB"/>
          </a:p>
        </p:txBody>
      </p:sp>
    </p:spTree>
    <p:extLst>
      <p:ext uri="{BB962C8B-B14F-4D97-AF65-F5344CB8AC3E}">
        <p14:creationId xmlns:p14="http://schemas.microsoft.com/office/powerpoint/2010/main" val="281937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The slides that follow will present data published by the Office for National Statistics (ONS).  This statistical bulletin is usually published in September every year, but it was delayed until December in 2023</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The statistics relate to the number of deaths in the year 2022, that were registered with suicide as the cause of death, as confirmed by the coroner</a:t>
            </a: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6</a:t>
            </a:fld>
            <a:endParaRPr lang="en-GB"/>
          </a:p>
        </p:txBody>
      </p:sp>
    </p:spTree>
    <p:extLst>
      <p:ext uri="{BB962C8B-B14F-4D97-AF65-F5344CB8AC3E}">
        <p14:creationId xmlns:p14="http://schemas.microsoft.com/office/powerpoint/2010/main" val="44500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This slide sets out what the ONS annual statistical bulletin provides and what data is used in the reports.  The ONS hold data relating to death registrations i.e.: post-inquest, coroner confirmed deaths by suicide</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 advantage of this dataset is that there is now over 40 years of data which enables us to identify trends and patterns over time – such as the proportion of male suicides </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The number of deaths registered in any given year is affected by the extent of the delays relating to registration.  Some delays in Wales are longer than a year, and this will affect the figures</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7</a:t>
            </a:fld>
            <a:endParaRPr lang="en-GB"/>
          </a:p>
        </p:txBody>
      </p:sp>
    </p:spTree>
    <p:extLst>
      <p:ext uri="{BB962C8B-B14F-4D97-AF65-F5344CB8AC3E}">
        <p14:creationId xmlns:p14="http://schemas.microsoft.com/office/powerpoint/2010/main" val="305747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sz="1200" dirty="0">
                <a:latin typeface="Roboto" panose="02000000000000000000" pitchFamily="2" charset="0"/>
                <a:ea typeface="Roboto" panose="02000000000000000000" pitchFamily="2" charset="0"/>
                <a:cs typeface="Roboto" panose="02000000000000000000" pitchFamily="2" charset="0"/>
              </a:rPr>
              <a:t>This slide talks about rates rather than numbers</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It shows that while there is a rate for the whole population (12.5/100,000), there are different rates for males and females, for different age groups, and for different geographical areas. Depending on how you divide up the information, the rate will be different</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This table shows that breakdown of sex and age can reveal rates much higher than the national rate, and taking five-year age ranges will generate a different rate again, for example: males 35-39 rate 36.4/100,000</a:t>
            </a:r>
          </a:p>
          <a:p>
            <a:pPr rtl="0"/>
            <a:endParaRPr lang="en-GB" sz="1200" dirty="0">
              <a:latin typeface="Roboto" panose="02000000000000000000" pitchFamily="2" charset="0"/>
              <a:ea typeface="Roboto" panose="02000000000000000000" pitchFamily="2" charset="0"/>
              <a:cs typeface="Roboto" panose="02000000000000000000" pitchFamily="2" charset="0"/>
            </a:endParaRPr>
          </a:p>
          <a:p>
            <a:pPr rtl="0"/>
            <a:r>
              <a:rPr lang="cy" sz="1200" dirty="0">
                <a:latin typeface="Roboto" panose="02000000000000000000" pitchFamily="2" charset="0"/>
                <a:ea typeface="Roboto" panose="02000000000000000000" pitchFamily="2" charset="0"/>
                <a:cs typeface="Roboto" panose="02000000000000000000" pitchFamily="2" charset="0"/>
              </a:rPr>
              <a:t>What this slide doesn’t show you is that the highest rate is for men over 90 (60.3/100,000) representing 6 registered deaths by suicide in 2022</a:t>
            </a:r>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a:p>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8</a:t>
            </a:fld>
            <a:endParaRPr lang="en-GB"/>
          </a:p>
        </p:txBody>
      </p:sp>
    </p:spTree>
    <p:extLst>
      <p:ext uri="{BB962C8B-B14F-4D97-AF65-F5344CB8AC3E}">
        <p14:creationId xmlns:p14="http://schemas.microsoft.com/office/powerpoint/2010/main" val="9994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 dirty="0">
                <a:latin typeface="Roboto" panose="02000000000000000000" pitchFamily="2" charset="0"/>
                <a:ea typeface="Roboto" panose="02000000000000000000" pitchFamily="2" charset="0"/>
                <a:cs typeface="Roboto" panose="02000000000000000000" pitchFamily="2" charset="0"/>
              </a:rPr>
              <a:t>This slide shows how the rates in Wales compare to all regions in England and Wales</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Over the last two years Wales has moved nearer to the top, though this list can change every year and is based on suicide death registrations for all regions </a:t>
            </a:r>
          </a:p>
          <a:p>
            <a:pPr rtl="0"/>
            <a:endParaRPr lang="en-GB" dirty="0">
              <a:latin typeface="Roboto" panose="02000000000000000000" pitchFamily="2" charset="0"/>
              <a:ea typeface="Roboto" panose="02000000000000000000" pitchFamily="2" charset="0"/>
              <a:cs typeface="Roboto" panose="02000000000000000000" pitchFamily="2" charset="0"/>
            </a:endParaRPr>
          </a:p>
          <a:p>
            <a:pPr rtl="0"/>
            <a:r>
              <a:rPr lang="cy" dirty="0">
                <a:latin typeface="Roboto" panose="02000000000000000000" pitchFamily="2" charset="0"/>
                <a:ea typeface="Roboto" panose="02000000000000000000" pitchFamily="2" charset="0"/>
                <a:cs typeface="Roboto" panose="02000000000000000000" pitchFamily="2" charset="0"/>
              </a:rPr>
              <a:t>Although Wales has moved higher up in the list than last year, the national rate has reduced slightly.  This illustrates how changeable data is relating to suicide </a:t>
            </a:r>
          </a:p>
          <a:p>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59082A5F-DDC2-43D5-A580-C7812FE55EBB}" type="slidenum">
              <a:rPr lang="en-GB" smtClean="0"/>
              <a:t>9</a:t>
            </a:fld>
            <a:endParaRPr lang="en-GB"/>
          </a:p>
        </p:txBody>
      </p:sp>
    </p:spTree>
    <p:extLst>
      <p:ext uri="{BB962C8B-B14F-4D97-AF65-F5344CB8AC3E}">
        <p14:creationId xmlns:p14="http://schemas.microsoft.com/office/powerpoint/2010/main" val="35308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10D70BBC-180B-444C-ADDA-0F59AB302423}"/>
              </a:ext>
            </a:extLst>
          </p:cNvPr>
          <p:cNvSpPr txBox="1"/>
          <p:nvPr userDrawn="1"/>
        </p:nvSpPr>
        <p:spPr>
          <a:xfrm>
            <a:off x="988291" y="178008"/>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Heading</a:t>
            </a:r>
            <a:endParaRPr lang="en-GB" sz="3200" dirty="0">
              <a:solidFill>
                <a:schemeClr val="bg1"/>
              </a:solidFill>
            </a:endParaRPr>
          </a:p>
        </p:txBody>
      </p:sp>
    </p:spTree>
    <p:extLst>
      <p:ext uri="{BB962C8B-B14F-4D97-AF65-F5344CB8AC3E}">
        <p14:creationId xmlns:p14="http://schemas.microsoft.com/office/powerpoint/2010/main" val="44023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5" name="Footer Placeholder 4"/>
          <p:cNvSpPr>
            <a:spLocks noGrp="1"/>
          </p:cNvSpPr>
          <p:nvPr>
            <p:ph type="ftr" sz="quarter" idx="11"/>
          </p:nvPr>
        </p:nvSpPr>
        <p:spPr>
          <a:xfrm>
            <a:off x="4038600" y="6232376"/>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127361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5" name="Footer Placeholder 4"/>
          <p:cNvSpPr>
            <a:spLocks noGrp="1"/>
          </p:cNvSpPr>
          <p:nvPr>
            <p:ph type="ftr" sz="quarter" idx="11"/>
          </p:nvPr>
        </p:nvSpPr>
        <p:spPr>
          <a:xfrm>
            <a:off x="4038600" y="6232376"/>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279265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5C0797-B0AC-42A3-AA80-4F956F4C5C45}"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DA6F90-C367-4442-B022-16BBBE8C2C05}" type="slidenum">
              <a:rPr lang="en-GB" smtClean="0"/>
              <a:t>‹#›</a:t>
            </a:fld>
            <a:endParaRPr lang="en-GB"/>
          </a:p>
        </p:txBody>
      </p:sp>
      <p:sp>
        <p:nvSpPr>
          <p:cNvPr id="8" name="Content Placeholder 7"/>
          <p:cNvSpPr>
            <a:spLocks noGrp="1"/>
          </p:cNvSpPr>
          <p:nvPr>
            <p:ph sz="quarter" idx="13"/>
          </p:nvPr>
        </p:nvSpPr>
        <p:spPr>
          <a:xfrm>
            <a:off x="3886866" y="4227563"/>
            <a:ext cx="510965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8449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8165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5" name="Footer Placeholder 4"/>
          <p:cNvSpPr>
            <a:spLocks noGrp="1"/>
          </p:cNvSpPr>
          <p:nvPr>
            <p:ph type="ftr" sz="quarter" idx="11"/>
          </p:nvPr>
        </p:nvSpPr>
        <p:spPr>
          <a:xfrm>
            <a:off x="4038600" y="6232376"/>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102898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5" name="Footer Placeholder 4"/>
          <p:cNvSpPr>
            <a:spLocks noGrp="1"/>
          </p:cNvSpPr>
          <p:nvPr>
            <p:ph type="ftr" sz="quarter" idx="11"/>
          </p:nvPr>
        </p:nvSpPr>
        <p:spPr>
          <a:xfrm>
            <a:off x="4038600" y="6232376"/>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289387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6" name="Footer Placeholder 5"/>
          <p:cNvSpPr>
            <a:spLocks noGrp="1"/>
          </p:cNvSpPr>
          <p:nvPr>
            <p:ph type="ftr" sz="quarter" idx="11"/>
          </p:nvPr>
        </p:nvSpPr>
        <p:spPr>
          <a:xfrm>
            <a:off x="4038600" y="6232376"/>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202893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8" name="Footer Placeholder 7"/>
          <p:cNvSpPr>
            <a:spLocks noGrp="1"/>
          </p:cNvSpPr>
          <p:nvPr>
            <p:ph type="ftr" sz="quarter" idx="11"/>
          </p:nvPr>
        </p:nvSpPr>
        <p:spPr>
          <a:xfrm>
            <a:off x="4038600" y="6232376"/>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11703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4" name="Footer Placeholder 3"/>
          <p:cNvSpPr>
            <a:spLocks noGrp="1"/>
          </p:cNvSpPr>
          <p:nvPr>
            <p:ph type="ftr" sz="quarter" idx="11"/>
          </p:nvPr>
        </p:nvSpPr>
        <p:spPr>
          <a:xfrm>
            <a:off x="4038600" y="6232376"/>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88086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3" name="Footer Placeholder 2"/>
          <p:cNvSpPr>
            <a:spLocks noGrp="1"/>
          </p:cNvSpPr>
          <p:nvPr>
            <p:ph type="ftr" sz="quarter" idx="11"/>
          </p:nvPr>
        </p:nvSpPr>
        <p:spPr>
          <a:xfrm>
            <a:off x="4038600" y="6232376"/>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291593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6" name="Footer Placeholder 5"/>
          <p:cNvSpPr>
            <a:spLocks noGrp="1"/>
          </p:cNvSpPr>
          <p:nvPr>
            <p:ph type="ftr" sz="quarter" idx="11"/>
          </p:nvPr>
        </p:nvSpPr>
        <p:spPr>
          <a:xfrm>
            <a:off x="4038600" y="6232376"/>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391662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176963"/>
            <a:ext cx="2743200" cy="365125"/>
          </a:xfrm>
          <a:prstGeom prst="rect">
            <a:avLst/>
          </a:prstGeom>
        </p:spPr>
        <p:txBody>
          <a:bodyPr/>
          <a:lstStyle/>
          <a:p>
            <a:fld id="{4310A6B7-9C61-41C3-AED9-A3463888758D}" type="datetimeFigureOut">
              <a:rPr lang="en-GB" smtClean="0"/>
              <a:t>20/12/2024</a:t>
            </a:fld>
            <a:endParaRPr lang="en-GB"/>
          </a:p>
        </p:txBody>
      </p:sp>
      <p:sp>
        <p:nvSpPr>
          <p:cNvPr id="6" name="Footer Placeholder 5"/>
          <p:cNvSpPr>
            <a:spLocks noGrp="1"/>
          </p:cNvSpPr>
          <p:nvPr>
            <p:ph type="ftr" sz="quarter" idx="11"/>
          </p:nvPr>
        </p:nvSpPr>
        <p:spPr>
          <a:xfrm>
            <a:off x="4038600" y="6232376"/>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A1663D7-6C7C-4346-B2D0-986997626F6B}" type="slidenum">
              <a:rPr lang="en-GB" smtClean="0"/>
              <a:t>‹#›</a:t>
            </a:fld>
            <a:endParaRPr lang="en-GB"/>
          </a:p>
        </p:txBody>
      </p:sp>
    </p:spTree>
    <p:extLst>
      <p:ext uri="{BB962C8B-B14F-4D97-AF65-F5344CB8AC3E}">
        <p14:creationId xmlns:p14="http://schemas.microsoft.com/office/powerpoint/2010/main" val="258029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6819" y="803063"/>
            <a:ext cx="10515600" cy="1325563"/>
          </a:xfrm>
          <a:prstGeom prst="rect">
            <a:avLst/>
          </a:prstGeom>
        </p:spPr>
        <p:txBody>
          <a:bodyPr vert="horz" lIns="91440" tIns="45720" rIns="91440" bIns="45720" rtlCol="0" anchor="ctr">
            <a:normAutofit/>
          </a:bodyPr>
          <a:lstStyle/>
          <a:p>
            <a:r>
              <a:rPr lang="en-GB" sz="4400" b="1" dirty="0">
                <a:solidFill>
                  <a:schemeClr val="tx1"/>
                </a:solidFill>
                <a:latin typeface="Roboto Bold" panose="02000000000000000000" pitchFamily="2" charset="0"/>
                <a:ea typeface="Roboto Bold" panose="02000000000000000000" pitchFamily="2" charset="0"/>
                <a:cs typeface="Roboto Bold" panose="02000000000000000000" pitchFamily="2" charset="0"/>
              </a:rPr>
              <a:t>Heading</a:t>
            </a:r>
            <a:endParaRPr lang="en-GB" sz="4400" dirty="0">
              <a:solidFill>
                <a:schemeClr val="tx1"/>
              </a:solidFill>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rot="16200000">
            <a:off x="-2597417" y="2966102"/>
            <a:ext cx="6083166" cy="338554"/>
          </a:xfrm>
          <a:prstGeom prst="rect">
            <a:avLst/>
          </a:prstGeom>
          <a:noFill/>
        </p:spPr>
        <p:txBody>
          <a:bodyPr wrap="square" rtlCol="0">
            <a:spAutoFit/>
          </a:bodyPr>
          <a:lstStyle/>
          <a:p>
            <a:r>
              <a:rPr lang="en-GB" sz="1600" dirty="0">
                <a:solidFill>
                  <a:srgbClr val="117D8C"/>
                </a:solidFill>
                <a:latin typeface="Roboto" panose="02000000000000000000" pitchFamily="2" charset="0"/>
                <a:ea typeface="Roboto" panose="02000000000000000000" pitchFamily="2" charset="0"/>
                <a:cs typeface="Roboto" panose="02000000000000000000" pitchFamily="2" charset="0"/>
              </a:rPr>
              <a:t>Suicide and self-harm prevention Cymru 2024</a:t>
            </a:r>
          </a:p>
        </p:txBody>
      </p:sp>
      <p:sp>
        <p:nvSpPr>
          <p:cNvPr id="4" name="TextBox 3"/>
          <p:cNvSpPr txBox="1"/>
          <p:nvPr userDrawn="1"/>
        </p:nvSpPr>
        <p:spPr>
          <a:xfrm>
            <a:off x="271759" y="6173212"/>
            <a:ext cx="698013" cy="461665"/>
          </a:xfrm>
          <a:prstGeom prst="rect">
            <a:avLst/>
          </a:prstGeom>
          <a:noFill/>
        </p:spPr>
        <p:txBody>
          <a:bodyPr wrap="square" rtlCol="0">
            <a:spAutoFit/>
          </a:bodyPr>
          <a:lstStyle/>
          <a:p>
            <a:fld id="{9FC87BCC-0AC1-4BAF-B750-BFCB3C7A2199}" type="slidenum">
              <a:rPr lang="en-GB" sz="2400" b="1" smtClean="0">
                <a:solidFill>
                  <a:srgbClr val="117D8C"/>
                </a:solidFill>
              </a:rPr>
              <a:t>‹#›</a:t>
            </a:fld>
            <a:endParaRPr lang="en-GB" sz="2400" b="1" dirty="0">
              <a:solidFill>
                <a:srgbClr val="117D8C"/>
              </a:solidFill>
            </a:endParaRPr>
          </a:p>
        </p:txBody>
      </p:sp>
      <p:cxnSp>
        <p:nvCxnSpPr>
          <p:cNvPr id="8" name="Straight Connector 7">
            <a:extLst>
              <a:ext uri="{FF2B5EF4-FFF2-40B4-BE49-F238E27FC236}">
                <a16:creationId xmlns:a16="http://schemas.microsoft.com/office/drawing/2014/main" id="{BE54B51D-7689-488E-8EBD-4CAD5E905FFA}"/>
              </a:ext>
            </a:extLst>
          </p:cNvPr>
          <p:cNvCxnSpPr>
            <a:cxnSpLocks/>
          </p:cNvCxnSpPr>
          <p:nvPr userDrawn="1"/>
        </p:nvCxnSpPr>
        <p:spPr>
          <a:xfrm>
            <a:off x="838200" y="5980247"/>
            <a:ext cx="10755746" cy="0"/>
          </a:xfrm>
          <a:prstGeom prst="line">
            <a:avLst/>
          </a:prstGeom>
          <a:ln w="28575">
            <a:solidFill>
              <a:srgbClr val="117D8C"/>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5C3C9C8-1079-EBF8-693A-93F90A040047}"/>
              </a:ext>
            </a:extLst>
          </p:cNvPr>
          <p:cNvSpPr/>
          <p:nvPr userDrawn="1"/>
        </p:nvSpPr>
        <p:spPr>
          <a:xfrm>
            <a:off x="0" y="0"/>
            <a:ext cx="12192000" cy="866775"/>
          </a:xfrm>
          <a:prstGeom prst="rect">
            <a:avLst/>
          </a:prstGeom>
          <a:solidFill>
            <a:srgbClr val="083E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latin typeface="Roboto" panose="02000000000000000000" pitchFamily="2" charset="0"/>
                <a:ea typeface="Roboto" panose="02000000000000000000" pitchFamily="2" charset="0"/>
                <a:cs typeface="Roboto" panose="02000000000000000000" pitchFamily="2" charset="0"/>
              </a:rPr>
              <a:t>	</a:t>
            </a:r>
            <a:endParaRPr lang="en-GB" sz="2000" b="1" dirty="0">
              <a:latin typeface="Roboto Bold" panose="02000000000000000000" pitchFamily="2" charset="0"/>
              <a:ea typeface="Roboto Bold" panose="02000000000000000000" pitchFamily="2" charset="0"/>
              <a:cs typeface="Roboto Bold" panose="02000000000000000000" pitchFamily="2" charset="0"/>
            </a:endParaRPr>
          </a:p>
        </p:txBody>
      </p:sp>
      <p:sp>
        <p:nvSpPr>
          <p:cNvPr id="9" name="Rectangle 8">
            <a:extLst>
              <a:ext uri="{FF2B5EF4-FFF2-40B4-BE49-F238E27FC236}">
                <a16:creationId xmlns:a16="http://schemas.microsoft.com/office/drawing/2014/main" id="{24751253-123D-8EB7-5F35-5ED627160C82}"/>
              </a:ext>
            </a:extLst>
          </p:cNvPr>
          <p:cNvSpPr/>
          <p:nvPr userDrawn="1"/>
        </p:nvSpPr>
        <p:spPr>
          <a:xfrm>
            <a:off x="0" y="866775"/>
            <a:ext cx="12192000" cy="180975"/>
          </a:xfrm>
          <a:prstGeom prst="rect">
            <a:avLst/>
          </a:prstGeom>
          <a:solidFill>
            <a:srgbClr val="117D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2" descr="World Suicide Prevention Day | Campaigns | Samaritans">
            <a:extLst>
              <a:ext uri="{FF2B5EF4-FFF2-40B4-BE49-F238E27FC236}">
                <a16:creationId xmlns:a16="http://schemas.microsoft.com/office/drawing/2014/main" id="{A4B83270-807D-6367-64FF-F2E7E2B60A84}"/>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88332" y="5991225"/>
            <a:ext cx="1612900" cy="846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BAC90E3-9018-F90C-A55F-795438CCA471}"/>
              </a:ext>
            </a:extLst>
          </p:cNvPr>
          <p:cNvPicPr>
            <a:picLocks noChangeAspect="1"/>
          </p:cNvPicPr>
          <p:nvPr userDrawn="1"/>
        </p:nvPicPr>
        <p:blipFill>
          <a:blip r:embed="rId15"/>
          <a:stretch>
            <a:fillRect/>
          </a:stretch>
        </p:blipFill>
        <p:spPr>
          <a:xfrm>
            <a:off x="9284037" y="6058519"/>
            <a:ext cx="2309909" cy="752187"/>
          </a:xfrm>
          <a:prstGeom prst="rect">
            <a:avLst/>
          </a:prstGeom>
        </p:spPr>
      </p:pic>
    </p:spTree>
    <p:extLst>
      <p:ext uri="{BB962C8B-B14F-4D97-AF65-F5344CB8AC3E}">
        <p14:creationId xmlns:p14="http://schemas.microsoft.com/office/powerpoint/2010/main" val="259246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cid:image001.jpg@01D963A9.8571F08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ons.gov.uk/peoplepopulationandcommunity/birthsdeathsandmarriages/deaths/datasets/suicideinwal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ons.gov.uk/peoplepopulationandcommunity/birthsdeathsandmarriages/deaths/datasets/suicideinenglandandwales" TargetMode="Externa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suicidebyoccupationwal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hw.nhs.wales/services-and-teams/real-time-suspected-suicide-surveillance/annual-report-deaths-by-suspected-suicide-2023-24/"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hyperlink" Target="https://phw.nhs.wales/services-and-teams/real-time-suspected-suicide-surveillance/annual-report-deaths-by-suspected-suicide-2023-24/" TargetMode="External"/><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cid:image001.jpg@01D963A9.8571F080" TargetMode="External"/><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hyperlink" Target="https://www.gov.uk/government/statistics/near-to-real-time-suspected-suicide-surveillance-nrtsss-for-england" TargetMode="External"/><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image" Target="cid:image001.jpg@01D963A9.8571F080" TargetMode="Externa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cid:A05C609D-26B3-4BDC-92A2-FEC2A8B995E5" TargetMode="External"/><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cid:3928ADAA-4848-48B8-AAE9-0271A0D543F3" TargetMode="External"/><Relationship Id="rId5" Type="http://schemas.openxmlformats.org/officeDocument/2006/relationships/image" Target="../media/image28.emf"/><Relationship Id="rId15" Type="http://schemas.openxmlformats.org/officeDocument/2006/relationships/hyperlink" Target="https://phw.nhs.wales/services-and-teams/real-time-suspected-suicide-surveillance/annual-report-deaths-by-suspected-suicide-2023-24/" TargetMode="External"/><Relationship Id="rId10" Type="http://schemas.openxmlformats.org/officeDocument/2006/relationships/image" Target="../media/image32.png"/><Relationship Id="rId4" Type="http://schemas.openxmlformats.org/officeDocument/2006/relationships/image" Target="cid:13815883-256D-481D-9E69-577715646C83" TargetMode="External"/><Relationship Id="rId9" Type="http://schemas.openxmlformats.org/officeDocument/2006/relationships/image" Target="../media/image31.png"/><Relationship Id="rId14" Type="http://schemas.openxmlformats.org/officeDocument/2006/relationships/image" Target="cid:1FF91337-E92A-4650-8019-6B0309DA8516"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cid:image001.jpg@01D963A9.8571F080" TargetMode="External"/><Relationship Id="rId3" Type="http://schemas.openxmlformats.org/officeDocument/2006/relationships/image" Target="../media/image25.png"/><Relationship Id="rId7" Type="http://schemas.openxmlformats.org/officeDocument/2006/relationships/image" Target="../media/image20.png"/><Relationship Id="rId12"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24.jpeg"/><Relationship Id="rId5" Type="http://schemas.openxmlformats.org/officeDocument/2006/relationships/hyperlink" Target="https://www.gov.wales/labour-market-overview-october-2024-headline-results-html" TargetMode="External"/><Relationship Id="rId1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hyperlink" Target="https://phw.nhs.wales/services-and-teams/real-time-suspected-suicide-surveillance/annual-report-deaths-by-suspected-suicide-2023-24/" TargetMode="External"/><Relationship Id="rId9" Type="http://schemas.openxmlformats.org/officeDocument/2006/relationships/image" Target="../media/image22.jpe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local.gov.uk/case-studies/kent-and-medway-highlighting-relationship-between-domestic-abuse-and-suic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shp.wales/en/suicide-awareness-modu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v.wales/draft-suicide-and-self-harm-prevention-strategy" TargetMode="External"/><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sshp.wales/en/knowledge-base/" TargetMode="External"/><Relationship Id="rId5" Type="http://schemas.openxmlformats.org/officeDocument/2006/relationships/hyperlink" Target="https://www.sshp.wales/en/help-is-at-hand/" TargetMode="External"/><Relationship Id="rId4" Type="http://schemas.openxmlformats.org/officeDocument/2006/relationships/hyperlink" Target="https://nals.cymr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mind.org.uk/about-us/mind-cymru-mind-in-wales/" TargetMode="External"/><Relationship Id="rId5" Type="http://schemas.openxmlformats.org/officeDocument/2006/relationships/hyperlink" Target="https://www.papyrus-uk.org/contact-us/" TargetMode="External"/><Relationship Id="rId4" Type="http://schemas.openxmlformats.org/officeDocument/2006/relationships/hyperlink" Target="https://www.samaritans.org/samaritans-cymr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shp.cymru@wales.nhs.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hyperlink" Target="mailto:PHW.RTSSS@wales.nhs.uk"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8.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suicidesintheunitedkingdom/2023#:~:text=In%202023%2C%206%2C069%20suicides%20were,since%202022%20(427%20death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suicidesintheunitedkingdom/2023#:~:text=In%202023%2C%206%2C069%20suicides%20were,since%202022%20(427%20death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ons.gov.uk/peoplepopulationandcommunity/birthsdeathsandmarriages/deaths/datasets/suicidesintheunitedkingdomreferencetab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ns.gov.uk/peoplepopulationandcommunity/birthsdeathsandmarriages/deaths/bulletins/suicidesintheunitedkingdom/2023#:~:text=In%202023%2C%206%2C069%20suicides%20were,since%202022%20(427%20deat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2425"/>
            <a:ext cx="9144000" cy="2387600"/>
          </a:xfrm>
        </p:spPr>
        <p:txBody>
          <a:bodyPr>
            <a:normAutofit fontScale="90000"/>
          </a:bodyPr>
          <a:lstStyle/>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Understanding Suicide Data in Wales</a:t>
            </a:r>
            <a:br>
              <a:rPr lang="en-GB" dirty="0"/>
            </a:br>
            <a:r>
              <a:rPr lang="en-GB" dirty="0"/>
              <a:t>	</a:t>
            </a:r>
          </a:p>
        </p:txBody>
      </p:sp>
      <p:sp>
        <p:nvSpPr>
          <p:cNvPr id="4" name="AutoShape 2" descr="Bird, logo, twitter logo, twitter icon - Free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89E00941-0FA2-4121-A6F3-7CF08B47354F}"/>
              </a:ext>
            </a:extLst>
          </p:cNvPr>
          <p:cNvSpPr txBox="1"/>
          <p:nvPr/>
        </p:nvSpPr>
        <p:spPr>
          <a:xfrm>
            <a:off x="842284" y="3631018"/>
            <a:ext cx="10149840" cy="954107"/>
          </a:xfrm>
          <a:prstGeom prst="rect">
            <a:avLst/>
          </a:prstGeom>
          <a:noFill/>
        </p:spPr>
        <p:txBody>
          <a:bodyPr wrap="square" rtlCol="0">
            <a:spAutoFit/>
          </a:bodyPr>
          <a:lstStyle/>
          <a:p>
            <a:pPr algn="ct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National Programme for Suicide and Self-Harm Prevention</a:t>
            </a:r>
          </a:p>
          <a:p>
            <a:pPr algn="ct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December 2024</a:t>
            </a:r>
          </a:p>
        </p:txBody>
      </p:sp>
      <p:pic>
        <p:nvPicPr>
          <p:cNvPr id="3" name="Picture 2" descr="Text&#10;&#10;Description automatically generated">
            <a:extLst>
              <a:ext uri="{FF2B5EF4-FFF2-40B4-BE49-F238E27FC236}">
                <a16:creationId xmlns:a16="http://schemas.microsoft.com/office/drawing/2014/main" id="{DF7879D2-EDA5-4E72-1757-71EC187D90F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00457" y="4813995"/>
            <a:ext cx="3833495" cy="984885"/>
          </a:xfrm>
          <a:prstGeom prst="rect">
            <a:avLst/>
          </a:prstGeom>
          <a:noFill/>
          <a:ln>
            <a:noFill/>
          </a:ln>
        </p:spPr>
      </p:pic>
    </p:spTree>
    <p:extLst>
      <p:ext uri="{BB962C8B-B14F-4D97-AF65-F5344CB8AC3E}">
        <p14:creationId xmlns:p14="http://schemas.microsoft.com/office/powerpoint/2010/main" val="418815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369EC1C-DB0B-6E29-C3EA-FE943A4E6578}"/>
              </a:ext>
            </a:extLst>
          </p:cNvPr>
          <p:cNvGrpSpPr/>
          <p:nvPr/>
        </p:nvGrpSpPr>
        <p:grpSpPr>
          <a:xfrm>
            <a:off x="7602279" y="1342292"/>
            <a:ext cx="4213628" cy="3091485"/>
            <a:chOff x="4358259" y="2325746"/>
            <a:chExt cx="3980802" cy="2833615"/>
          </a:xfrm>
        </p:grpSpPr>
        <p:pic>
          <p:nvPicPr>
            <p:cNvPr id="14" name="Picture 13">
              <a:extLst>
                <a:ext uri="{FF2B5EF4-FFF2-40B4-BE49-F238E27FC236}">
                  <a16:creationId xmlns:a16="http://schemas.microsoft.com/office/drawing/2014/main" id="{0C6EB6B6-41E6-E94C-7DD8-2D666067B260}"/>
                </a:ext>
              </a:extLst>
            </p:cNvPr>
            <p:cNvPicPr>
              <a:picLocks noChangeAspect="1"/>
            </p:cNvPicPr>
            <p:nvPr/>
          </p:nvPicPr>
          <p:blipFill>
            <a:blip r:embed="rId3"/>
            <a:stretch>
              <a:fillRect/>
            </a:stretch>
          </p:blipFill>
          <p:spPr>
            <a:xfrm>
              <a:off x="4358259" y="2325746"/>
              <a:ext cx="3980802" cy="2207364"/>
            </a:xfrm>
            <a:prstGeom prst="rect">
              <a:avLst/>
            </a:prstGeom>
          </p:spPr>
        </p:pic>
        <p:sp>
          <p:nvSpPr>
            <p:cNvPr id="15" name="TextBox 14">
              <a:extLst>
                <a:ext uri="{FF2B5EF4-FFF2-40B4-BE49-F238E27FC236}">
                  <a16:creationId xmlns:a16="http://schemas.microsoft.com/office/drawing/2014/main" id="{6AD04795-2BF6-3D15-E4DF-25F42A50A06E}"/>
                </a:ext>
              </a:extLst>
            </p:cNvPr>
            <p:cNvSpPr txBox="1"/>
            <p:nvPr/>
          </p:nvSpPr>
          <p:spPr>
            <a:xfrm>
              <a:off x="4451229" y="4513030"/>
              <a:ext cx="3887831" cy="646331"/>
            </a:xfrm>
            <a:prstGeom prst="rect">
              <a:avLst/>
            </a:prstGeom>
            <a:noFill/>
          </p:spPr>
          <p:txBody>
            <a:bodyPr wrap="square" rtlCol="0">
              <a:spAutoFit/>
            </a:bodyPr>
            <a:lstStyle/>
            <a:p>
              <a:r>
                <a:rPr lang="en-GB" dirty="0">
                  <a:solidFill>
                    <a:schemeClr val="tx2"/>
                  </a:solidFill>
                  <a:latin typeface="+mj-lt"/>
                </a:rPr>
                <a:t>Power BI Dashboard</a:t>
              </a:r>
            </a:p>
            <a:p>
              <a:r>
                <a:rPr lang="en-GB" dirty="0">
                  <a:solidFill>
                    <a:schemeClr val="tx2"/>
                  </a:solidFill>
                  <a:latin typeface="+mj-lt"/>
                </a:rPr>
                <a:t>from ONS data 2012 - 2021</a:t>
              </a:r>
            </a:p>
          </p:txBody>
        </p:sp>
      </p:grpSp>
      <p:sp>
        <p:nvSpPr>
          <p:cNvPr id="5" name="TextBox 4">
            <a:extLst>
              <a:ext uri="{FF2B5EF4-FFF2-40B4-BE49-F238E27FC236}">
                <a16:creationId xmlns:a16="http://schemas.microsoft.com/office/drawing/2014/main" id="{94380528-BAB5-27E0-0E21-F7930BCA93C5}"/>
              </a:ext>
            </a:extLst>
          </p:cNvPr>
          <p:cNvSpPr txBox="1"/>
          <p:nvPr/>
        </p:nvSpPr>
        <p:spPr>
          <a:xfrm>
            <a:off x="473243" y="156743"/>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rates and deprivation</a:t>
            </a:r>
            <a:endParaRPr lang="en-GB" sz="3200" dirty="0">
              <a:solidFill>
                <a:schemeClr val="bg1"/>
              </a:solidFill>
            </a:endParaRPr>
          </a:p>
        </p:txBody>
      </p:sp>
      <p:grpSp>
        <p:nvGrpSpPr>
          <p:cNvPr id="6" name="Group 5">
            <a:extLst>
              <a:ext uri="{FF2B5EF4-FFF2-40B4-BE49-F238E27FC236}">
                <a16:creationId xmlns:a16="http://schemas.microsoft.com/office/drawing/2014/main" id="{6BC6D82E-42BE-BC99-9FE3-F5E7726D396A}"/>
              </a:ext>
            </a:extLst>
          </p:cNvPr>
          <p:cNvGrpSpPr/>
          <p:nvPr/>
        </p:nvGrpSpPr>
        <p:grpSpPr>
          <a:xfrm>
            <a:off x="859630" y="1372194"/>
            <a:ext cx="6760894" cy="4197223"/>
            <a:chOff x="859630" y="1372194"/>
            <a:chExt cx="6760894" cy="4197223"/>
          </a:xfrm>
        </p:grpSpPr>
        <p:grpSp>
          <p:nvGrpSpPr>
            <p:cNvPr id="17" name="Group 16">
              <a:extLst>
                <a:ext uri="{FF2B5EF4-FFF2-40B4-BE49-F238E27FC236}">
                  <a16:creationId xmlns:a16="http://schemas.microsoft.com/office/drawing/2014/main" id="{A0131FFC-4F29-2C8D-38FD-F3A3E6F39E05}"/>
                </a:ext>
              </a:extLst>
            </p:cNvPr>
            <p:cNvGrpSpPr/>
            <p:nvPr/>
          </p:nvGrpSpPr>
          <p:grpSpPr>
            <a:xfrm>
              <a:off x="859630" y="1372194"/>
              <a:ext cx="5163469" cy="3319185"/>
              <a:chOff x="473243" y="1193845"/>
              <a:chExt cx="5163469" cy="3319185"/>
            </a:xfrm>
          </p:grpSpPr>
          <p:pic>
            <p:nvPicPr>
              <p:cNvPr id="9" name="Picture 8">
                <a:extLst>
                  <a:ext uri="{FF2B5EF4-FFF2-40B4-BE49-F238E27FC236}">
                    <a16:creationId xmlns:a16="http://schemas.microsoft.com/office/drawing/2014/main" id="{1532D3CB-4729-3920-49D7-329FFBC8F65A}"/>
                  </a:ext>
                </a:extLst>
              </p:cNvPr>
              <p:cNvPicPr>
                <a:picLocks noChangeAspect="1"/>
              </p:cNvPicPr>
              <p:nvPr/>
            </p:nvPicPr>
            <p:blipFill>
              <a:blip r:embed="rId4"/>
              <a:stretch>
                <a:fillRect/>
              </a:stretch>
            </p:blipFill>
            <p:spPr>
              <a:xfrm>
                <a:off x="473243" y="2305666"/>
                <a:ext cx="3541881" cy="2207364"/>
              </a:xfrm>
              <a:prstGeom prst="rect">
                <a:avLst/>
              </a:prstGeom>
            </p:spPr>
          </p:pic>
          <p:pic>
            <p:nvPicPr>
              <p:cNvPr id="12" name="Picture 11">
                <a:extLst>
                  <a:ext uri="{FF2B5EF4-FFF2-40B4-BE49-F238E27FC236}">
                    <a16:creationId xmlns:a16="http://schemas.microsoft.com/office/drawing/2014/main" id="{EF8669AA-E581-D18B-9089-9462199530DF}"/>
                  </a:ext>
                </a:extLst>
              </p:cNvPr>
              <p:cNvPicPr>
                <a:picLocks noChangeAspect="1"/>
              </p:cNvPicPr>
              <p:nvPr/>
            </p:nvPicPr>
            <p:blipFill>
              <a:blip r:embed="rId5"/>
              <a:stretch>
                <a:fillRect/>
              </a:stretch>
            </p:blipFill>
            <p:spPr>
              <a:xfrm>
                <a:off x="473243" y="1193845"/>
                <a:ext cx="5163469" cy="1131046"/>
              </a:xfrm>
              <a:prstGeom prst="rect">
                <a:avLst/>
              </a:prstGeom>
            </p:spPr>
          </p:pic>
        </p:grpSp>
        <p:graphicFrame>
          <p:nvGraphicFramePr>
            <p:cNvPr id="2" name="Chart 1">
              <a:extLst>
                <a:ext uri="{FF2B5EF4-FFF2-40B4-BE49-F238E27FC236}">
                  <a16:creationId xmlns:a16="http://schemas.microsoft.com/office/drawing/2014/main" id="{DC9E4723-D93F-F47E-3F58-527C83CAD223}"/>
                </a:ext>
              </a:extLst>
            </p:cNvPr>
            <p:cNvGraphicFramePr>
              <a:graphicFrameLocks/>
            </p:cNvGraphicFramePr>
            <p:nvPr>
              <p:extLst>
                <p:ext uri="{D42A27DB-BD31-4B8C-83A1-F6EECF244321}">
                  <p14:modId xmlns:p14="http://schemas.microsoft.com/office/powerpoint/2010/main" val="2072730662"/>
                </p:ext>
              </p:extLst>
            </p:nvPr>
          </p:nvGraphicFramePr>
          <p:xfrm>
            <a:off x="4462166" y="2398546"/>
            <a:ext cx="3158358" cy="203523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EFECEC4C-86F7-B2DD-9A5E-53B0FA0E2160}"/>
                </a:ext>
              </a:extLst>
            </p:cNvPr>
            <p:cNvSpPr txBox="1"/>
            <p:nvPr/>
          </p:nvSpPr>
          <p:spPr>
            <a:xfrm>
              <a:off x="1561412" y="4923086"/>
              <a:ext cx="4461687" cy="646331"/>
            </a:xfrm>
            <a:prstGeom prst="rect">
              <a:avLst/>
            </a:prstGeom>
            <a:noFill/>
          </p:spPr>
          <p:txBody>
            <a:bodyPr wrap="square">
              <a:spAutoFit/>
            </a:bodyPr>
            <a:lstStyle/>
            <a:p>
              <a:r>
                <a:rPr lang="en-GB" dirty="0">
                  <a:latin typeface="+mj-lt"/>
                  <a:hlinkClick r:id="rId7"/>
                </a:rPr>
                <a:t>Suicide in Wales - Office for National Statistics (ons.gov.uk)</a:t>
              </a:r>
              <a:r>
                <a:rPr lang="en-GB" dirty="0">
                  <a:latin typeface="+mj-lt"/>
                </a:rPr>
                <a:t> published 27 June 2019</a:t>
              </a:r>
            </a:p>
          </p:txBody>
        </p:sp>
      </p:grpSp>
      <p:sp>
        <p:nvSpPr>
          <p:cNvPr id="7" name="TextBox 6">
            <a:extLst>
              <a:ext uri="{FF2B5EF4-FFF2-40B4-BE49-F238E27FC236}">
                <a16:creationId xmlns:a16="http://schemas.microsoft.com/office/drawing/2014/main" id="{E1D2D6DB-45ED-A386-56B1-E90D3949AC49}"/>
              </a:ext>
            </a:extLst>
          </p:cNvPr>
          <p:cNvSpPr txBox="1"/>
          <p:nvPr/>
        </p:nvSpPr>
        <p:spPr>
          <a:xfrm>
            <a:off x="768931" y="4923086"/>
            <a:ext cx="6097772" cy="369332"/>
          </a:xfrm>
          <a:prstGeom prst="rect">
            <a:avLst/>
          </a:prstGeom>
          <a:noFill/>
        </p:spPr>
        <p:txBody>
          <a:bodyPr wrap="square">
            <a:spAutoFit/>
          </a:bodyPr>
          <a:lstStyle/>
          <a:p>
            <a:r>
              <a:rPr lang="en-GB" dirty="0">
                <a:latin typeface="+mj-lt"/>
              </a:rPr>
              <a:t>Source: </a:t>
            </a:r>
            <a:endParaRPr lang="en-GB" dirty="0"/>
          </a:p>
        </p:txBody>
      </p:sp>
      <p:sp>
        <p:nvSpPr>
          <p:cNvPr id="3" name="TextBox 2">
            <a:extLst>
              <a:ext uri="{FF2B5EF4-FFF2-40B4-BE49-F238E27FC236}">
                <a16:creationId xmlns:a16="http://schemas.microsoft.com/office/drawing/2014/main" id="{8D488E61-DAC8-CDB1-921F-40B7E47E02B8}"/>
              </a:ext>
            </a:extLst>
          </p:cNvPr>
          <p:cNvSpPr txBox="1"/>
          <p:nvPr/>
        </p:nvSpPr>
        <p:spPr>
          <a:xfrm>
            <a:off x="6866703" y="4592378"/>
            <a:ext cx="4949203" cy="923330"/>
          </a:xfrm>
          <a:prstGeom prst="rect">
            <a:avLst/>
          </a:prstGeom>
          <a:solidFill>
            <a:srgbClr val="117D8C"/>
          </a:solidFill>
        </p:spPr>
        <p:txBody>
          <a:bodyPr wrap="square" rtlCol="0">
            <a:spAutoFit/>
          </a:bodyPr>
          <a:lstStyle/>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Rate of suicide in our most deprived communities is almost twice the rate in our least deprived communities</a:t>
            </a:r>
          </a:p>
        </p:txBody>
      </p:sp>
    </p:spTree>
    <p:extLst>
      <p:ext uri="{BB962C8B-B14F-4D97-AF65-F5344CB8AC3E}">
        <p14:creationId xmlns:p14="http://schemas.microsoft.com/office/powerpoint/2010/main" val="31794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341B-5415-4BED-BCFD-8911FDB43415}"/>
              </a:ext>
            </a:extLst>
          </p:cNvPr>
          <p:cNvSpPr>
            <a:spLocks noGrp="1"/>
          </p:cNvSpPr>
          <p:nvPr>
            <p:ph type="title"/>
          </p:nvPr>
        </p:nvSpPr>
        <p:spPr>
          <a:xfrm>
            <a:off x="939654" y="1982759"/>
            <a:ext cx="10897402" cy="1325563"/>
          </a:xfrm>
        </p:spPr>
        <p:txBody>
          <a:bodyPr>
            <a:normAutofit fontScale="90000"/>
          </a:bodyPr>
          <a:lstStyle/>
          <a:p>
            <a:pPr algn="r"/>
            <a: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t>Statistical bulletins from Office for National Statistics (ONS)</a:t>
            </a:r>
            <a:b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br>
            <a:r>
              <a:rPr lang="en-GB" sz="4000" u="sng" dirty="0">
                <a:solidFill>
                  <a:srgbClr val="117D8C"/>
                </a:solidFill>
                <a:latin typeface="Roboto" panose="02000000000000000000" pitchFamily="2" charset="0"/>
                <a:ea typeface="Roboto" panose="02000000000000000000" pitchFamily="2" charset="0"/>
                <a:cs typeface="Roboto" panose="02000000000000000000" pitchFamily="2" charset="0"/>
              </a:rPr>
              <a:t>Suicide occurrences in-year</a:t>
            </a:r>
            <a:br>
              <a:rPr lang="en-GB" sz="4000" u="sng" dirty="0">
                <a:solidFill>
                  <a:srgbClr val="117D8C"/>
                </a:solidFill>
                <a:latin typeface="Roboto" panose="02000000000000000000" pitchFamily="2" charset="0"/>
                <a:ea typeface="Roboto" panose="02000000000000000000" pitchFamily="2" charset="0"/>
                <a:cs typeface="Roboto" panose="02000000000000000000" pitchFamily="2" charset="0"/>
              </a:rPr>
            </a:br>
            <a:r>
              <a:rPr lang="en-GB" sz="4000" i="1" dirty="0">
                <a:solidFill>
                  <a:srgbClr val="117D8C"/>
                </a:solidFill>
                <a:latin typeface="Roboto" panose="02000000000000000000" pitchFamily="2" charset="0"/>
                <a:ea typeface="Roboto" panose="02000000000000000000" pitchFamily="2" charset="0"/>
                <a:cs typeface="Roboto" panose="02000000000000000000" pitchFamily="2" charset="0"/>
              </a:rPr>
              <a:t>(published annually) </a:t>
            </a:r>
            <a:br>
              <a:rPr lang="en-GB" sz="4000" dirty="0"/>
            </a:br>
            <a:endParaRPr lang="en-GB" sz="4000" dirty="0"/>
          </a:p>
        </p:txBody>
      </p:sp>
      <p:pic>
        <p:nvPicPr>
          <p:cNvPr id="6" name="Picture 6" descr="Click Hand Tap transparent PNG - StickPNG">
            <a:extLst>
              <a:ext uri="{FF2B5EF4-FFF2-40B4-BE49-F238E27FC236}">
                <a16:creationId xmlns:a16="http://schemas.microsoft.com/office/drawing/2014/main" id="{680BD913-891A-6D20-B4A8-E0F4D15955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2521" y="6058791"/>
            <a:ext cx="513143" cy="513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6A008D-8C5E-07FF-83B7-9F76086DE09D}"/>
              </a:ext>
            </a:extLst>
          </p:cNvPr>
          <p:cNvSpPr txBox="1"/>
          <p:nvPr/>
        </p:nvSpPr>
        <p:spPr>
          <a:xfrm>
            <a:off x="797442" y="5529090"/>
            <a:ext cx="5590913" cy="1325563"/>
          </a:xfrm>
          <a:prstGeom prst="rect">
            <a:avLst/>
          </a:prstGeom>
          <a:solidFill>
            <a:schemeClr val="bg1"/>
          </a:solidFill>
        </p:spPr>
        <p:txBody>
          <a:bodyPr wrap="square" rtlCol="0">
            <a:spAutoFit/>
          </a:bodyPr>
          <a:lstStyle/>
          <a:p>
            <a:endParaRPr lang="en-GB" dirty="0"/>
          </a:p>
        </p:txBody>
      </p:sp>
      <p:grpSp>
        <p:nvGrpSpPr>
          <p:cNvPr id="8" name="Group 7">
            <a:extLst>
              <a:ext uri="{FF2B5EF4-FFF2-40B4-BE49-F238E27FC236}">
                <a16:creationId xmlns:a16="http://schemas.microsoft.com/office/drawing/2014/main" id="{06858E8C-5496-8E4B-A964-80D49B9BBE96}"/>
              </a:ext>
            </a:extLst>
          </p:cNvPr>
          <p:cNvGrpSpPr/>
          <p:nvPr/>
        </p:nvGrpSpPr>
        <p:grpSpPr>
          <a:xfrm>
            <a:off x="1512770" y="3688186"/>
            <a:ext cx="1039528" cy="2805189"/>
            <a:chOff x="952901" y="2011680"/>
            <a:chExt cx="1039528" cy="2805189"/>
          </a:xfrm>
        </p:grpSpPr>
        <p:sp>
          <p:nvSpPr>
            <p:cNvPr id="9" name="TextBox 8">
              <a:hlinkClick r:id="rId4" action="ppaction://hlinksldjump"/>
              <a:extLst>
                <a:ext uri="{FF2B5EF4-FFF2-40B4-BE49-F238E27FC236}">
                  <a16:creationId xmlns:a16="http://schemas.microsoft.com/office/drawing/2014/main" id="{C5E95AEC-38E2-86C6-BC16-1246D016FFEA}"/>
                </a:ext>
              </a:extLst>
            </p:cNvPr>
            <p:cNvSpPr txBox="1"/>
            <p:nvPr/>
          </p:nvSpPr>
          <p:spPr>
            <a:xfrm>
              <a:off x="952901" y="2011680"/>
              <a:ext cx="1039528" cy="2062103"/>
            </a:xfrm>
            <a:prstGeom prst="rect">
              <a:avLst/>
            </a:prstGeom>
            <a:solidFill>
              <a:srgbClr val="D0EBEF"/>
            </a:solidFill>
            <a:ln>
              <a:solidFill>
                <a:srgbClr val="B7ECFF"/>
              </a:solidFill>
            </a:ln>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Back to Contents</a:t>
              </a: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10" name="Flowchart: Connector 9">
              <a:extLst>
                <a:ext uri="{FF2B5EF4-FFF2-40B4-BE49-F238E27FC236}">
                  <a16:creationId xmlns:a16="http://schemas.microsoft.com/office/drawing/2014/main" id="{57A50EAC-7983-230E-07A5-F4D61B77CE3F}"/>
                </a:ext>
              </a:extLst>
            </p:cNvPr>
            <p:cNvSpPr/>
            <p:nvPr/>
          </p:nvSpPr>
          <p:spPr>
            <a:xfrm rot="10800000">
              <a:off x="1074206" y="3160943"/>
              <a:ext cx="791496" cy="764538"/>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B0F0"/>
                  </a:solidFill>
                  <a:sym typeface="Wingdings" panose="05000000000000000000" pitchFamily="2" charset="2"/>
                </a:rPr>
                <a:t></a:t>
              </a:r>
              <a:endParaRPr lang="en-GB" sz="5400" dirty="0">
                <a:solidFill>
                  <a:srgbClr val="00B0F0"/>
                </a:solidFill>
              </a:endParaRPr>
            </a:p>
          </p:txBody>
        </p:sp>
        <p:pic>
          <p:nvPicPr>
            <p:cNvPr id="11" name="Picture 10" descr="Click Hand Tap transparent PNG - StickPNG">
              <a:extLst>
                <a:ext uri="{FF2B5EF4-FFF2-40B4-BE49-F238E27FC236}">
                  <a16:creationId xmlns:a16="http://schemas.microsoft.com/office/drawing/2014/main" id="{ADD9239B-3D7E-3917-2DF6-36645FB95C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857" y="3987253"/>
              <a:ext cx="829616" cy="82961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hlinkClick r:id="rId5"/>
            <a:extLst>
              <a:ext uri="{FF2B5EF4-FFF2-40B4-BE49-F238E27FC236}">
                <a16:creationId xmlns:a16="http://schemas.microsoft.com/office/drawing/2014/main" id="{D021FA6A-EE57-FE0C-1067-47589F970C8C}"/>
              </a:ext>
            </a:extLst>
          </p:cNvPr>
          <p:cNvPicPr>
            <a:picLocks noChangeAspect="1"/>
          </p:cNvPicPr>
          <p:nvPr/>
        </p:nvPicPr>
        <p:blipFill>
          <a:blip r:embed="rId6"/>
          <a:stretch>
            <a:fillRect/>
          </a:stretch>
        </p:blipFill>
        <p:spPr>
          <a:xfrm>
            <a:off x="6096000" y="3443799"/>
            <a:ext cx="6096000" cy="3414201"/>
          </a:xfrm>
          <a:prstGeom prst="rect">
            <a:avLst/>
          </a:prstGeom>
        </p:spPr>
      </p:pic>
      <p:pic>
        <p:nvPicPr>
          <p:cNvPr id="12" name="Picture 6" descr="Click Hand Tap transparent PNG - StickPNG">
            <a:extLst>
              <a:ext uri="{FF2B5EF4-FFF2-40B4-BE49-F238E27FC236}">
                <a16:creationId xmlns:a16="http://schemas.microsoft.com/office/drawing/2014/main" id="{ED1A8CF9-17F3-ABFB-6C39-F5CD74C96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688" y="6191871"/>
            <a:ext cx="513143" cy="51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9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764992" y="1378593"/>
            <a:ext cx="10898923" cy="4022747"/>
          </a:xfrm>
        </p:spPr>
        <p:txBody>
          <a:bodyPr>
            <a:normAutofit/>
          </a:bodyPr>
          <a:lstStyle/>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data available from 1981</a:t>
            </a: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updated annually </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c</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onfirmed registrations but reported by </a:t>
            </a:r>
            <a:r>
              <a:rPr lang="en-GB" sz="2800" b="1" dirty="0">
                <a:solidFill>
                  <a:srgbClr val="117D8C"/>
                </a:solidFill>
                <a:latin typeface="Roboto" panose="02000000000000000000" pitchFamily="2" charset="0"/>
                <a:ea typeface="Roboto" panose="02000000000000000000" pitchFamily="2" charset="0"/>
                <a:cs typeface="Roboto" panose="02000000000000000000" pitchFamily="2" charset="0"/>
              </a:rPr>
              <a:t>year of death</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(not year of registration)</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ONS report published in 2024 presents data up to </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2022 (due to registration delays) so a retrospective dataset</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As registrations reported to ONS, records continually updated so dataset changes over time</a:t>
            </a:r>
            <a:endParaRPr lang="en-GB" sz="28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dirty="0"/>
          </a:p>
          <a:p>
            <a:endParaRPr lang="en-GB" dirty="0"/>
          </a:p>
          <a:p>
            <a:endParaRPr lang="en-GB" dirty="0"/>
          </a:p>
        </p:txBody>
      </p:sp>
      <p:sp>
        <p:nvSpPr>
          <p:cNvPr id="8" name="TextBox 7">
            <a:extLst>
              <a:ext uri="{FF2B5EF4-FFF2-40B4-BE49-F238E27FC236}">
                <a16:creationId xmlns:a16="http://schemas.microsoft.com/office/drawing/2014/main" id="{80336401-7CBA-3B8D-F7A3-B56235FE8F6E}"/>
              </a:ext>
            </a:extLst>
          </p:cNvPr>
          <p:cNvSpPr txBox="1"/>
          <p:nvPr/>
        </p:nvSpPr>
        <p:spPr>
          <a:xfrm>
            <a:off x="690564" y="232135"/>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occurrences </a:t>
            </a:r>
            <a:endParaRPr lang="en-GB" sz="3200" dirty="0">
              <a:solidFill>
                <a:schemeClr val="bg1"/>
              </a:solidFill>
            </a:endParaRPr>
          </a:p>
        </p:txBody>
      </p:sp>
    </p:spTree>
    <p:extLst>
      <p:ext uri="{BB962C8B-B14F-4D97-AF65-F5344CB8AC3E}">
        <p14:creationId xmlns:p14="http://schemas.microsoft.com/office/powerpoint/2010/main" val="5339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A3939-D14A-F7E8-9ECA-94605CCB07F7}"/>
              </a:ext>
            </a:extLst>
          </p:cNvPr>
          <p:cNvPicPr>
            <a:picLocks noChangeAspect="1"/>
          </p:cNvPicPr>
          <p:nvPr/>
        </p:nvPicPr>
        <p:blipFill>
          <a:blip r:embed="rId3"/>
          <a:stretch>
            <a:fillRect/>
          </a:stretch>
        </p:blipFill>
        <p:spPr>
          <a:xfrm>
            <a:off x="838200" y="1257580"/>
            <a:ext cx="5092996" cy="2965100"/>
          </a:xfrm>
          <a:prstGeom prst="rect">
            <a:avLst/>
          </a:prstGeom>
        </p:spPr>
      </p:pic>
      <p:pic>
        <p:nvPicPr>
          <p:cNvPr id="9" name="Picture 8">
            <a:extLst>
              <a:ext uri="{FF2B5EF4-FFF2-40B4-BE49-F238E27FC236}">
                <a16:creationId xmlns:a16="http://schemas.microsoft.com/office/drawing/2014/main" id="{8E3477C4-C1DA-D7DA-9357-539135DAD4B1}"/>
              </a:ext>
            </a:extLst>
          </p:cNvPr>
          <p:cNvPicPr>
            <a:picLocks noChangeAspect="1"/>
          </p:cNvPicPr>
          <p:nvPr/>
        </p:nvPicPr>
        <p:blipFill>
          <a:blip r:embed="rId4"/>
          <a:srcRect l="922" t="1872" r="395"/>
          <a:stretch/>
        </p:blipFill>
        <p:spPr>
          <a:xfrm>
            <a:off x="6543472" y="1257580"/>
            <a:ext cx="5025958" cy="2908756"/>
          </a:xfrm>
          <a:prstGeom prst="rect">
            <a:avLst/>
          </a:prstGeom>
        </p:spPr>
      </p:pic>
      <p:sp>
        <p:nvSpPr>
          <p:cNvPr id="10" name="TextBox 9">
            <a:extLst>
              <a:ext uri="{FF2B5EF4-FFF2-40B4-BE49-F238E27FC236}">
                <a16:creationId xmlns:a16="http://schemas.microsoft.com/office/drawing/2014/main" id="{880455AE-AEED-E96F-3E04-6354348235A1}"/>
              </a:ext>
            </a:extLst>
          </p:cNvPr>
          <p:cNvSpPr txBox="1"/>
          <p:nvPr/>
        </p:nvSpPr>
        <p:spPr>
          <a:xfrm>
            <a:off x="6543471" y="4367046"/>
            <a:ext cx="5025957" cy="461665"/>
          </a:xfrm>
          <a:prstGeom prst="rect">
            <a:avLst/>
          </a:prstGeom>
          <a:solidFill>
            <a:srgbClr val="117D8C"/>
          </a:solidFill>
        </p:spPr>
        <p:txBody>
          <a:bodyPr wrap="square" rtlCol="0">
            <a:spAutoFit/>
          </a:bodyPr>
          <a:lstStyle/>
          <a:p>
            <a:pPr algn="ct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registrations for same years</a:t>
            </a:r>
          </a:p>
        </p:txBody>
      </p:sp>
      <p:sp>
        <p:nvSpPr>
          <p:cNvPr id="11" name="TextBox 10">
            <a:extLst>
              <a:ext uri="{FF2B5EF4-FFF2-40B4-BE49-F238E27FC236}">
                <a16:creationId xmlns:a16="http://schemas.microsoft.com/office/drawing/2014/main" id="{9E78C734-1D42-8F21-45B8-DD706D02F253}"/>
              </a:ext>
            </a:extLst>
          </p:cNvPr>
          <p:cNvSpPr txBox="1"/>
          <p:nvPr/>
        </p:nvSpPr>
        <p:spPr>
          <a:xfrm>
            <a:off x="838200" y="4280614"/>
            <a:ext cx="5092996" cy="1477328"/>
          </a:xfrm>
          <a:prstGeom prst="rect">
            <a:avLst/>
          </a:prstGeom>
          <a:solidFill>
            <a:srgbClr val="117D8C"/>
          </a:solidFill>
        </p:spPr>
        <p:txBody>
          <a:bodyPr wrap="square" rtlCol="0">
            <a:spAutoFit/>
          </a:bodyPr>
          <a:lstStyle/>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numbers can change every year as registrations become known and records up-dated</a:t>
            </a:r>
          </a:p>
          <a:p>
            <a:pPr algn="ct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2024 bulletin reports up to 2022 due to registration delays</a:t>
            </a:r>
          </a:p>
        </p:txBody>
      </p:sp>
      <p:sp>
        <p:nvSpPr>
          <p:cNvPr id="6" name="TextBox 5">
            <a:extLst>
              <a:ext uri="{FF2B5EF4-FFF2-40B4-BE49-F238E27FC236}">
                <a16:creationId xmlns:a16="http://schemas.microsoft.com/office/drawing/2014/main" id="{C7C5396D-F5AC-8B54-976F-3E2C7243A060}"/>
              </a:ext>
            </a:extLst>
          </p:cNvPr>
          <p:cNvSpPr txBox="1"/>
          <p:nvPr/>
        </p:nvSpPr>
        <p:spPr>
          <a:xfrm>
            <a:off x="734858" y="129599"/>
            <a:ext cx="10174146"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data: suicide occurrences and registrations</a:t>
            </a:r>
            <a:endParaRPr lang="en-GB" sz="3200" dirty="0">
              <a:solidFill>
                <a:schemeClr val="bg1"/>
              </a:solidFill>
            </a:endParaRPr>
          </a:p>
        </p:txBody>
      </p:sp>
    </p:spTree>
    <p:extLst>
      <p:ext uri="{BB962C8B-B14F-4D97-AF65-F5344CB8AC3E}">
        <p14:creationId xmlns:p14="http://schemas.microsoft.com/office/powerpoint/2010/main" val="183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781051" y="1442036"/>
            <a:ext cx="5925984" cy="4351338"/>
          </a:xfrm>
        </p:spPr>
        <p:txBody>
          <a:bodyPr>
            <a:normAutofit/>
          </a:bodyPr>
          <a:lstStyle/>
          <a:p>
            <a:pPr marL="0" indent="0">
              <a:buNone/>
            </a:pPr>
            <a:r>
              <a:rPr lang="en-GB" b="1" dirty="0">
                <a:solidFill>
                  <a:srgbClr val="117D8C"/>
                </a:solidFill>
                <a:latin typeface="Roboto" panose="02000000000000000000" pitchFamily="2" charset="0"/>
                <a:ea typeface="Roboto" panose="02000000000000000000" pitchFamily="2" charset="0"/>
                <a:cs typeface="Roboto" panose="02000000000000000000" pitchFamily="2" charset="0"/>
              </a:rPr>
              <a:t>Suicide by occupation 2011-2015 ages 20-64  (Jun 2019)</a:t>
            </a:r>
          </a:p>
          <a:p>
            <a:pPr marL="0" indent="0">
              <a:buNone/>
            </a:pPr>
            <a:endParaRPr lang="en-GB"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Major group occupations:</a:t>
            </a:r>
          </a:p>
          <a:p>
            <a:pPr marL="0" indent="0">
              <a:buNone/>
            </a:pPr>
            <a:r>
              <a:rPr lang="en-GB" sz="2800" b="1" dirty="0">
                <a:solidFill>
                  <a:srgbClr val="117D8C"/>
                </a:solidFill>
                <a:latin typeface="Roboto" panose="02000000000000000000" pitchFamily="2" charset="0"/>
                <a:ea typeface="Roboto" panose="02000000000000000000" pitchFamily="2" charset="0"/>
                <a:cs typeface="Roboto" panose="02000000000000000000" pitchFamily="2" charset="0"/>
              </a:rPr>
              <a:t>Males</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 skilled trade occupations, and unskilled</a:t>
            </a:r>
          </a:p>
          <a:p>
            <a:pPr marL="0" indent="0">
              <a:buNone/>
            </a:pPr>
            <a:r>
              <a:rPr lang="en-GB" sz="2800" b="1" dirty="0">
                <a:solidFill>
                  <a:srgbClr val="117D8C"/>
                </a:solidFill>
                <a:latin typeface="Roboto" panose="02000000000000000000" pitchFamily="2" charset="0"/>
                <a:ea typeface="Roboto" panose="02000000000000000000" pitchFamily="2" charset="0"/>
                <a:cs typeface="Roboto" panose="02000000000000000000" pitchFamily="2" charset="0"/>
              </a:rPr>
              <a:t>Females</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 caring, leisure and other service occupations</a:t>
            </a:r>
          </a:p>
          <a:p>
            <a:endParaRPr lang="en-GB" dirty="0"/>
          </a:p>
          <a:p>
            <a:pPr marL="0" indent="0">
              <a:buNone/>
            </a:pPr>
            <a:endParaRPr lang="en-GB" dirty="0"/>
          </a:p>
          <a:p>
            <a:endParaRPr lang="en-GB" dirty="0"/>
          </a:p>
          <a:p>
            <a:pPr marL="0" indent="0">
              <a:buNone/>
            </a:pPr>
            <a:endParaRPr lang="en-GB" dirty="0"/>
          </a:p>
          <a:p>
            <a:endParaRPr lang="en-GB" dirty="0"/>
          </a:p>
        </p:txBody>
      </p:sp>
      <p:sp>
        <p:nvSpPr>
          <p:cNvPr id="10" name="TextBox 9">
            <a:extLst>
              <a:ext uri="{FF2B5EF4-FFF2-40B4-BE49-F238E27FC236}">
                <a16:creationId xmlns:a16="http://schemas.microsoft.com/office/drawing/2014/main" id="{9AEA6DD8-8189-599C-9A4A-E8D860E21DA8}"/>
              </a:ext>
            </a:extLst>
          </p:cNvPr>
          <p:cNvSpPr txBox="1"/>
          <p:nvPr/>
        </p:nvSpPr>
        <p:spPr>
          <a:xfrm>
            <a:off x="781051" y="5244009"/>
            <a:ext cx="7772401" cy="646331"/>
          </a:xfrm>
          <a:prstGeom prst="rect">
            <a:avLst/>
          </a:prstGeom>
          <a:noFill/>
        </p:spPr>
        <p:txBody>
          <a:bodyPr wrap="square" rtlCol="0">
            <a:spAutoFit/>
          </a:bodyPr>
          <a:lstStyle/>
          <a:p>
            <a:r>
              <a:rPr lang="en-GB" dirty="0">
                <a:latin typeface="+mj-lt"/>
              </a:rPr>
              <a:t>Source: </a:t>
            </a:r>
            <a:r>
              <a:rPr lang="en-GB" dirty="0">
                <a:latin typeface="+mj-lt"/>
                <a:hlinkClick r:id="rId3"/>
              </a:rPr>
              <a:t>Suicide by occupation: Wales - Office for National Statistics (ons.gov.uk)</a:t>
            </a:r>
            <a:r>
              <a:rPr lang="en-GB" dirty="0">
                <a:latin typeface="+mj-lt"/>
              </a:rPr>
              <a:t> published June 2019</a:t>
            </a:r>
          </a:p>
        </p:txBody>
      </p:sp>
      <p:sp>
        <p:nvSpPr>
          <p:cNvPr id="13" name="TextBox 12">
            <a:extLst>
              <a:ext uri="{FF2B5EF4-FFF2-40B4-BE49-F238E27FC236}">
                <a16:creationId xmlns:a16="http://schemas.microsoft.com/office/drawing/2014/main" id="{CF8CE636-E584-D6C3-DC39-88DD328905C2}"/>
              </a:ext>
            </a:extLst>
          </p:cNvPr>
          <p:cNvSpPr txBox="1"/>
          <p:nvPr/>
        </p:nvSpPr>
        <p:spPr>
          <a:xfrm>
            <a:off x="706737" y="145177"/>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Other ONS reports - Wales</a:t>
            </a:r>
            <a:endParaRPr lang="en-GB" sz="3200" dirty="0">
              <a:solidFill>
                <a:schemeClr val="bg1"/>
              </a:solidFill>
            </a:endParaRPr>
          </a:p>
        </p:txBody>
      </p:sp>
      <p:sp>
        <p:nvSpPr>
          <p:cNvPr id="2" name="TextBox 1">
            <a:extLst>
              <a:ext uri="{FF2B5EF4-FFF2-40B4-BE49-F238E27FC236}">
                <a16:creationId xmlns:a16="http://schemas.microsoft.com/office/drawing/2014/main" id="{8C808367-E304-AC01-5BE4-77615451D09F}"/>
              </a:ext>
            </a:extLst>
          </p:cNvPr>
          <p:cNvSpPr txBox="1"/>
          <p:nvPr/>
        </p:nvSpPr>
        <p:spPr>
          <a:xfrm>
            <a:off x="8176436" y="1601210"/>
            <a:ext cx="3434317" cy="2954655"/>
          </a:xfrm>
          <a:prstGeom prst="rect">
            <a:avLst/>
          </a:prstGeom>
          <a:solidFill>
            <a:srgbClr val="117D8C"/>
          </a:solidFill>
        </p:spPr>
        <p:txBody>
          <a:bodyPr wrap="square" rtlCol="0">
            <a:spAutoFit/>
          </a:bodyPr>
          <a:lstStyle/>
          <a:p>
            <a:pPr algn="ctr"/>
            <a:r>
              <a:rPr lang="en-GB" sz="2400" b="1" dirty="0">
                <a:solidFill>
                  <a:srgbClr val="FDB747"/>
                </a:solidFill>
                <a:latin typeface="Roboto" panose="02000000000000000000" pitchFamily="2" charset="0"/>
                <a:ea typeface="Roboto" panose="02000000000000000000" pitchFamily="2" charset="0"/>
                <a:cs typeface="Roboto" panose="02000000000000000000" pitchFamily="2" charset="0"/>
              </a:rPr>
              <a:t>Caution</a:t>
            </a: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 needed in interpreting data presented over a limited age-range ( working-age cohort) and four-year time-range (2011-2015) </a:t>
            </a:r>
          </a:p>
          <a:p>
            <a:pPr algn="ct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Consideration to be given to vulnerability to suicide in those who are unemployed or experiencing financial strain</a:t>
            </a:r>
          </a:p>
        </p:txBody>
      </p:sp>
    </p:spTree>
    <p:extLst>
      <p:ext uri="{BB962C8B-B14F-4D97-AF65-F5344CB8AC3E}">
        <p14:creationId xmlns:p14="http://schemas.microsoft.com/office/powerpoint/2010/main" val="17900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341B-5415-4BED-BCFD-8911FDB43415}"/>
              </a:ext>
            </a:extLst>
          </p:cNvPr>
          <p:cNvSpPr>
            <a:spLocks noGrp="1"/>
          </p:cNvSpPr>
          <p:nvPr>
            <p:ph type="title"/>
          </p:nvPr>
        </p:nvSpPr>
        <p:spPr>
          <a:xfrm>
            <a:off x="989946" y="1720665"/>
            <a:ext cx="10897402" cy="1325563"/>
          </a:xfrm>
        </p:spPr>
        <p:txBody>
          <a:bodyPr>
            <a:normAutofit fontScale="90000"/>
          </a:bodyPr>
          <a:lstStyle/>
          <a:p>
            <a:pPr algn="r"/>
            <a: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t>Real-time suspected suicide surveillance (RTSSS) WALES</a:t>
            </a:r>
            <a:b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br>
            <a:r>
              <a:rPr lang="en-GB" sz="4000" u="sng" dirty="0">
                <a:solidFill>
                  <a:srgbClr val="117D8C"/>
                </a:solidFill>
                <a:latin typeface="Roboto" panose="02000000000000000000" pitchFamily="2" charset="0"/>
                <a:ea typeface="Roboto" panose="02000000000000000000" pitchFamily="2" charset="0"/>
                <a:cs typeface="Roboto" panose="02000000000000000000" pitchFamily="2" charset="0"/>
              </a:rPr>
              <a:t>sudden and unexplained deaths, as they occur, thought to be a possible suicide</a:t>
            </a:r>
          </a:p>
        </p:txBody>
      </p:sp>
      <p:sp>
        <p:nvSpPr>
          <p:cNvPr id="8" name="TextBox 7">
            <a:extLst>
              <a:ext uri="{FF2B5EF4-FFF2-40B4-BE49-F238E27FC236}">
                <a16:creationId xmlns:a16="http://schemas.microsoft.com/office/drawing/2014/main" id="{CD4D8AB7-ECA5-9D5C-8160-62AC80FA291C}"/>
              </a:ext>
            </a:extLst>
          </p:cNvPr>
          <p:cNvSpPr txBox="1"/>
          <p:nvPr/>
        </p:nvSpPr>
        <p:spPr>
          <a:xfrm>
            <a:off x="847734" y="5532437"/>
            <a:ext cx="5590913" cy="1325563"/>
          </a:xfrm>
          <a:prstGeom prst="rect">
            <a:avLst/>
          </a:prstGeom>
          <a:solidFill>
            <a:schemeClr val="bg1"/>
          </a:solidFill>
        </p:spPr>
        <p:txBody>
          <a:bodyPr wrap="square" rtlCol="0">
            <a:spAutoFit/>
          </a:bodyPr>
          <a:lstStyle/>
          <a:p>
            <a:endParaRPr lang="en-GB" dirty="0"/>
          </a:p>
        </p:txBody>
      </p:sp>
      <p:grpSp>
        <p:nvGrpSpPr>
          <p:cNvPr id="3" name="Group 2">
            <a:extLst>
              <a:ext uri="{FF2B5EF4-FFF2-40B4-BE49-F238E27FC236}">
                <a16:creationId xmlns:a16="http://schemas.microsoft.com/office/drawing/2014/main" id="{498B3EE2-AB0F-2198-5542-4050E24C9D6B}"/>
              </a:ext>
            </a:extLst>
          </p:cNvPr>
          <p:cNvGrpSpPr/>
          <p:nvPr/>
        </p:nvGrpSpPr>
        <p:grpSpPr>
          <a:xfrm>
            <a:off x="1356939" y="3711724"/>
            <a:ext cx="1039528" cy="2805189"/>
            <a:chOff x="952901" y="2011680"/>
            <a:chExt cx="1039528" cy="2805189"/>
          </a:xfrm>
        </p:grpSpPr>
        <p:sp>
          <p:nvSpPr>
            <p:cNvPr id="5" name="TextBox 4">
              <a:hlinkClick r:id="rId3" action="ppaction://hlinksldjump"/>
              <a:extLst>
                <a:ext uri="{FF2B5EF4-FFF2-40B4-BE49-F238E27FC236}">
                  <a16:creationId xmlns:a16="http://schemas.microsoft.com/office/drawing/2014/main" id="{D231A3CC-F91E-0866-A96D-32E2022A0F4F}"/>
                </a:ext>
              </a:extLst>
            </p:cNvPr>
            <p:cNvSpPr txBox="1"/>
            <p:nvPr/>
          </p:nvSpPr>
          <p:spPr>
            <a:xfrm>
              <a:off x="952901" y="2011680"/>
              <a:ext cx="1039528" cy="2062103"/>
            </a:xfrm>
            <a:prstGeom prst="rect">
              <a:avLst/>
            </a:prstGeom>
            <a:solidFill>
              <a:srgbClr val="D0EBEF"/>
            </a:solidFill>
            <a:ln>
              <a:solidFill>
                <a:srgbClr val="B7ECFF"/>
              </a:solidFill>
            </a:ln>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Back to Contents</a:t>
              </a: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6" name="Flowchart: Connector 5">
              <a:extLst>
                <a:ext uri="{FF2B5EF4-FFF2-40B4-BE49-F238E27FC236}">
                  <a16:creationId xmlns:a16="http://schemas.microsoft.com/office/drawing/2014/main" id="{236F4B21-007A-DA03-8260-B3766B8D4F6A}"/>
                </a:ext>
              </a:extLst>
            </p:cNvPr>
            <p:cNvSpPr/>
            <p:nvPr/>
          </p:nvSpPr>
          <p:spPr>
            <a:xfrm rot="10800000">
              <a:off x="1074206" y="3160943"/>
              <a:ext cx="791496" cy="764538"/>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B0F0"/>
                  </a:solidFill>
                  <a:sym typeface="Wingdings" panose="05000000000000000000" pitchFamily="2" charset="2"/>
                </a:rPr>
                <a:t></a:t>
              </a:r>
              <a:endParaRPr lang="en-GB" sz="5400" dirty="0">
                <a:solidFill>
                  <a:srgbClr val="00B0F0"/>
                </a:solidFill>
              </a:endParaRPr>
            </a:p>
          </p:txBody>
        </p:sp>
        <p:pic>
          <p:nvPicPr>
            <p:cNvPr id="7" name="Picture 6" descr="Click Hand Tap transparent PNG - StickPNG">
              <a:extLst>
                <a:ext uri="{FF2B5EF4-FFF2-40B4-BE49-F238E27FC236}">
                  <a16:creationId xmlns:a16="http://schemas.microsoft.com/office/drawing/2014/main" id="{C8C9BFA5-AE14-A037-0553-BD04ABAEF9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857" y="3987253"/>
              <a:ext cx="829616" cy="82961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hlinkClick r:id="rId5"/>
            <a:extLst>
              <a:ext uri="{FF2B5EF4-FFF2-40B4-BE49-F238E27FC236}">
                <a16:creationId xmlns:a16="http://schemas.microsoft.com/office/drawing/2014/main" id="{DB4AEF0B-2750-5471-1A58-EE4255CBF5F5}"/>
              </a:ext>
            </a:extLst>
          </p:cNvPr>
          <p:cNvPicPr>
            <a:picLocks noChangeAspect="1"/>
          </p:cNvPicPr>
          <p:nvPr/>
        </p:nvPicPr>
        <p:blipFill>
          <a:blip r:embed="rId6"/>
          <a:srcRect b="4128"/>
          <a:stretch/>
        </p:blipFill>
        <p:spPr>
          <a:xfrm>
            <a:off x="5881071" y="3317359"/>
            <a:ext cx="5924834" cy="3540642"/>
          </a:xfrm>
          <a:prstGeom prst="rect">
            <a:avLst/>
          </a:prstGeom>
        </p:spPr>
      </p:pic>
    </p:spTree>
    <p:extLst>
      <p:ext uri="{BB962C8B-B14F-4D97-AF65-F5344CB8AC3E}">
        <p14:creationId xmlns:p14="http://schemas.microsoft.com/office/powerpoint/2010/main" val="201089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714" y="1275035"/>
            <a:ext cx="10961630" cy="4530342"/>
          </a:xfrm>
        </p:spPr>
        <p:txBody>
          <a:bodyPr>
            <a:normAutofit/>
          </a:bodyPr>
          <a:lstStyle/>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police reported sudden deaths that are suspected suicides</a:t>
            </a: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collated monthly, and reviewed monthly by national/regional leads </a:t>
            </a: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second report 10</a:t>
            </a:r>
            <a:r>
              <a:rPr lang="en-GB" sz="2800" baseline="30000" dirty="0">
                <a:solidFill>
                  <a:srgbClr val="117D8C"/>
                </a:solidFill>
                <a:latin typeface="Roboto" panose="02000000000000000000" pitchFamily="2" charset="0"/>
                <a:ea typeface="Roboto" panose="02000000000000000000" pitchFamily="2" charset="0"/>
                <a:cs typeface="Roboto" panose="02000000000000000000" pitchFamily="2" charset="0"/>
              </a:rPr>
              <a:t>th</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December 2024: </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hlinkClick r:id="rId3"/>
              </a:rPr>
              <a:t>April 2023 – March 202</a:t>
            </a:r>
            <a:r>
              <a:rPr lang="en-GB" dirty="0">
                <a:solidFill>
                  <a:srgbClr val="117D8C"/>
                </a:solidFill>
                <a:latin typeface="Roboto" panose="02000000000000000000" pitchFamily="2" charset="0"/>
                <a:ea typeface="Roboto" panose="02000000000000000000" pitchFamily="2" charset="0"/>
                <a:cs typeface="Roboto" panose="02000000000000000000" pitchFamily="2" charset="0"/>
                <a:hlinkClick r:id="rId3"/>
              </a:rPr>
              <a:t>4</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hlinkClick r:id="rId3"/>
              </a:rPr>
              <a:t> </a:t>
            </a:r>
            <a:endParaRPr lang="en-GB" sz="28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data </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published annually due to ‘small’ numbers (statistically) (</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England can publish monthly</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as monthly number of deaths are similar to annual numbers in Wales)</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data</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are deaths in Welsh population (whether death occurs in Wales or elsewhere,</a:t>
            </a: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 so n</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on-residents not included)</a:t>
            </a: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reports crude rates and not age-standardised rates </a:t>
            </a:r>
          </a:p>
          <a:p>
            <a:endParaRPr lang="en-GB" dirty="0"/>
          </a:p>
          <a:p>
            <a:endParaRPr lang="en-GB" dirty="0"/>
          </a:p>
          <a:p>
            <a:endParaRPr lang="en-GB" dirty="0"/>
          </a:p>
          <a:p>
            <a:endParaRPr lang="en-GB" dirty="0"/>
          </a:p>
        </p:txBody>
      </p:sp>
      <p:sp>
        <p:nvSpPr>
          <p:cNvPr id="13" name="TextBox 12">
            <a:extLst>
              <a:ext uri="{FF2B5EF4-FFF2-40B4-BE49-F238E27FC236}">
                <a16:creationId xmlns:a16="http://schemas.microsoft.com/office/drawing/2014/main" id="{25193E13-9971-055C-E8B4-24A171D9EE3F}"/>
              </a:ext>
            </a:extLst>
          </p:cNvPr>
          <p:cNvSpPr txBox="1"/>
          <p:nvPr/>
        </p:nvSpPr>
        <p:spPr>
          <a:xfrm>
            <a:off x="776714" y="5413856"/>
            <a:ext cx="11398422" cy="1440000"/>
          </a:xfrm>
          <a:prstGeom prst="rect">
            <a:avLst/>
          </a:prstGeom>
          <a:solidFill>
            <a:schemeClr val="bg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82FE1B72-A2BD-F363-6103-040BA360608F}"/>
              </a:ext>
            </a:extLst>
          </p:cNvPr>
          <p:cNvSpPr txBox="1"/>
          <p:nvPr/>
        </p:nvSpPr>
        <p:spPr>
          <a:xfrm>
            <a:off x="685561" y="121681"/>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RTSSS dataset in Wales</a:t>
            </a:r>
            <a:endParaRPr lang="en-GB" sz="3200" dirty="0">
              <a:solidFill>
                <a:schemeClr val="bg1"/>
              </a:solidFill>
            </a:endParaRPr>
          </a:p>
        </p:txBody>
      </p:sp>
      <p:pic>
        <p:nvPicPr>
          <p:cNvPr id="12" name="Picture 11" descr="Text&#10;&#10;Description automatically generated">
            <a:extLst>
              <a:ext uri="{FF2B5EF4-FFF2-40B4-BE49-F238E27FC236}">
                <a16:creationId xmlns:a16="http://schemas.microsoft.com/office/drawing/2014/main" id="{885AA4DC-0F95-16AB-45A5-A74695950D0A}"/>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816566" y="5912750"/>
            <a:ext cx="2067530" cy="531181"/>
          </a:xfrm>
          <a:prstGeom prst="rect">
            <a:avLst/>
          </a:prstGeom>
          <a:noFill/>
          <a:ln>
            <a:noFill/>
          </a:ln>
        </p:spPr>
      </p:pic>
      <p:grpSp>
        <p:nvGrpSpPr>
          <p:cNvPr id="4" name="Group 3"/>
          <p:cNvGrpSpPr/>
          <p:nvPr/>
        </p:nvGrpSpPr>
        <p:grpSpPr>
          <a:xfrm>
            <a:off x="2972332" y="5648951"/>
            <a:ext cx="6905285" cy="1058778"/>
            <a:chOff x="1264596" y="0"/>
            <a:chExt cx="4650415" cy="721901"/>
          </a:xfrm>
        </p:grpSpPr>
        <p:pic>
          <p:nvPicPr>
            <p:cNvPr id="5" name="Picture 4" descr="WG_positive_40mm"/>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2391" y="19456"/>
              <a:ext cx="642620" cy="609600"/>
            </a:xfrm>
            <a:prstGeom prst="rect">
              <a:avLst/>
            </a:prstGeom>
            <a:noFill/>
            <a:ln>
              <a:noFill/>
            </a:ln>
          </p:spPr>
        </p:pic>
        <p:pic>
          <p:nvPicPr>
            <p:cNvPr id="7" name="Picture 6" descr="Home | South Wales Police"/>
            <p:cNvPicPr>
              <a:picLocks noChangeAspect="1"/>
            </p:cNvPicPr>
            <p:nvPr/>
          </p:nvPicPr>
          <p:blipFill rotWithShape="1">
            <a:blip r:embed="rId8" cstate="print">
              <a:extLst>
                <a:ext uri="{28A0092B-C50C-407E-A947-70E740481C1C}">
                  <a14:useLocalDpi xmlns:a14="http://schemas.microsoft.com/office/drawing/2010/main" val="0"/>
                </a:ext>
              </a:extLst>
            </a:blip>
            <a:srcRect l="30122" r="31768"/>
            <a:stretch/>
          </p:blipFill>
          <p:spPr bwMode="auto">
            <a:xfrm>
              <a:off x="4494179" y="25941"/>
              <a:ext cx="569595" cy="668655"/>
            </a:xfrm>
            <a:prstGeom prst="rect">
              <a:avLst/>
            </a:prstGeom>
            <a:noFill/>
            <a:ln>
              <a:noFill/>
            </a:ln>
            <a:extLst>
              <a:ext uri="{53640926-AAD7-44D8-BBD7-CCE9431645EC}">
                <a14:shadowObscured xmlns:a14="http://schemas.microsoft.com/office/drawing/2010/main"/>
              </a:ext>
            </a:extLst>
          </p:spPr>
        </p:pic>
        <p:pic>
          <p:nvPicPr>
            <p:cNvPr id="8" name="Picture 7" descr="Report crime to Gwent Police via Facebook and Twitter | News | Abergavenny  Chronicle"/>
            <p:cNvPicPr>
              <a:picLocks noChangeAspect="1"/>
            </p:cNvPicPr>
            <p:nvPr/>
          </p:nvPicPr>
          <p:blipFill rotWithShape="1">
            <a:blip r:embed="rId9">
              <a:extLst>
                <a:ext uri="{28A0092B-C50C-407E-A947-70E740481C1C}">
                  <a14:useLocalDpi xmlns:a14="http://schemas.microsoft.com/office/drawing/2010/main" val="0"/>
                </a:ext>
              </a:extLst>
            </a:blip>
            <a:srcRect r="44114"/>
            <a:stretch/>
          </p:blipFill>
          <p:spPr bwMode="auto">
            <a:xfrm>
              <a:off x="3683540" y="25941"/>
              <a:ext cx="623570" cy="680085"/>
            </a:xfrm>
            <a:prstGeom prst="rect">
              <a:avLst/>
            </a:prstGeom>
            <a:noFill/>
            <a:ln>
              <a:noFill/>
            </a:ln>
            <a:extLst>
              <a:ext uri="{53640926-AAD7-44D8-BBD7-CCE9431645EC}">
                <a14:shadowObscured xmlns:a14="http://schemas.microsoft.com/office/drawing/2010/main"/>
              </a:ext>
            </a:extLst>
          </p:spPr>
        </p:pic>
        <p:pic>
          <p:nvPicPr>
            <p:cNvPr id="9" name="Picture 8" descr="C:\Users\Cl208896\AppData\Local\Microsoft\Windows\INetCache\Content.MSO\A7048C3A.t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788596" y="25941"/>
              <a:ext cx="695960" cy="695960"/>
            </a:xfrm>
            <a:prstGeom prst="rect">
              <a:avLst/>
            </a:prstGeom>
            <a:noFill/>
            <a:ln>
              <a:noFill/>
            </a:ln>
          </p:spPr>
        </p:pic>
        <p:pic>
          <p:nvPicPr>
            <p:cNvPr id="10" name="Picture 9" descr="Home | North Wales Police"/>
            <p:cNvPicPr>
              <a:picLocks noChangeAspect="1"/>
            </p:cNvPicPr>
            <p:nvPr/>
          </p:nvPicPr>
          <p:blipFill rotWithShape="1">
            <a:blip r:embed="rId11" cstate="print">
              <a:extLst>
                <a:ext uri="{28A0092B-C50C-407E-A947-70E740481C1C}">
                  <a14:useLocalDpi xmlns:a14="http://schemas.microsoft.com/office/drawing/2010/main" val="0"/>
                </a:ext>
              </a:extLst>
            </a:blip>
            <a:srcRect r="58032"/>
            <a:stretch/>
          </p:blipFill>
          <p:spPr bwMode="auto">
            <a:xfrm flipH="1">
              <a:off x="2075234" y="0"/>
              <a:ext cx="586740" cy="695960"/>
            </a:xfrm>
            <a:prstGeom prst="rect">
              <a:avLst/>
            </a:prstGeom>
            <a:noFill/>
            <a:ln>
              <a:noFill/>
            </a:ln>
            <a:extLst>
              <a:ext uri="{53640926-AAD7-44D8-BBD7-CCE9431645EC}">
                <a14:shadowObscured xmlns:a14="http://schemas.microsoft.com/office/drawing/2010/main"/>
              </a:ext>
            </a:extLst>
          </p:spPr>
        </p:pic>
        <p:pic>
          <p:nvPicPr>
            <p:cNvPr id="11" name="Picture 10" descr="C:\Users\Cl208896\AppData\Local\Microsoft\Windows\INetCache\Content.MSO\E30973A8.tmp"/>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4596" y="32426"/>
              <a:ext cx="668020" cy="668020"/>
            </a:xfrm>
            <a:prstGeom prst="rect">
              <a:avLst/>
            </a:prstGeom>
            <a:noFill/>
            <a:ln>
              <a:noFill/>
            </a:ln>
          </p:spPr>
        </p:pic>
      </p:grpSp>
      <p:pic>
        <p:nvPicPr>
          <p:cNvPr id="1026" name="Picture 2" descr="COVID-19 Community Response">
            <a:extLst>
              <a:ext uri="{FF2B5EF4-FFF2-40B4-BE49-F238E27FC236}">
                <a16:creationId xmlns:a16="http://schemas.microsoft.com/office/drawing/2014/main" id="{C32B4EC5-5841-5279-D365-D6AC39E04F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90046" y="5881245"/>
            <a:ext cx="2072660" cy="59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193E13-9971-055C-E8B4-24A171D9EE3F}"/>
              </a:ext>
            </a:extLst>
          </p:cNvPr>
          <p:cNvSpPr txBox="1"/>
          <p:nvPr/>
        </p:nvSpPr>
        <p:spPr>
          <a:xfrm>
            <a:off x="747130" y="4859079"/>
            <a:ext cx="11444870" cy="1998921"/>
          </a:xfrm>
          <a:prstGeom prst="rect">
            <a:avLst/>
          </a:prstGeom>
          <a:solidFill>
            <a:schemeClr val="bg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2CBB889F-923B-7A63-E92B-22EF2643D669}"/>
              </a:ext>
            </a:extLst>
          </p:cNvPr>
          <p:cNvSpPr txBox="1"/>
          <p:nvPr/>
        </p:nvSpPr>
        <p:spPr>
          <a:xfrm>
            <a:off x="747130" y="174239"/>
            <a:ext cx="11444870"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RTSSS: second annual report April 2023 – March 2024</a:t>
            </a:r>
            <a:endParaRPr lang="en-GB" sz="3200" dirty="0">
              <a:solidFill>
                <a:schemeClr val="bg1"/>
              </a:solidFill>
            </a:endParaRPr>
          </a:p>
        </p:txBody>
      </p:sp>
      <p:pic>
        <p:nvPicPr>
          <p:cNvPr id="12" name="Picture 11" descr="Text&#10;&#10;Description automatically generated">
            <a:extLst>
              <a:ext uri="{FF2B5EF4-FFF2-40B4-BE49-F238E27FC236}">
                <a16:creationId xmlns:a16="http://schemas.microsoft.com/office/drawing/2014/main" id="{885AA4DC-0F95-16AB-45A5-A74695950D0A}"/>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7130" y="5834321"/>
            <a:ext cx="2067530" cy="531181"/>
          </a:xfrm>
          <a:prstGeom prst="rect">
            <a:avLst/>
          </a:prstGeom>
          <a:noFill/>
          <a:ln>
            <a:noFill/>
          </a:ln>
        </p:spPr>
      </p:pic>
      <p:grpSp>
        <p:nvGrpSpPr>
          <p:cNvPr id="4" name="Group 3"/>
          <p:cNvGrpSpPr/>
          <p:nvPr/>
        </p:nvGrpSpPr>
        <p:grpSpPr>
          <a:xfrm>
            <a:off x="3035253" y="5519788"/>
            <a:ext cx="6528325" cy="1058778"/>
            <a:chOff x="1264596" y="0"/>
            <a:chExt cx="4650415" cy="721901"/>
          </a:xfrm>
        </p:grpSpPr>
        <p:pic>
          <p:nvPicPr>
            <p:cNvPr id="5" name="Picture 4" descr="WG_positive_40m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2391" y="19456"/>
              <a:ext cx="642620" cy="609600"/>
            </a:xfrm>
            <a:prstGeom prst="rect">
              <a:avLst/>
            </a:prstGeom>
            <a:noFill/>
            <a:ln>
              <a:noFill/>
            </a:ln>
          </p:spPr>
        </p:pic>
        <p:pic>
          <p:nvPicPr>
            <p:cNvPr id="7" name="Picture 6" descr="Home | South Wales Police"/>
            <p:cNvPicPr>
              <a:picLocks noChangeAspect="1"/>
            </p:cNvPicPr>
            <p:nvPr/>
          </p:nvPicPr>
          <p:blipFill rotWithShape="1">
            <a:blip r:embed="rId6" cstate="print">
              <a:extLst>
                <a:ext uri="{28A0092B-C50C-407E-A947-70E740481C1C}">
                  <a14:useLocalDpi xmlns:a14="http://schemas.microsoft.com/office/drawing/2010/main" val="0"/>
                </a:ext>
              </a:extLst>
            </a:blip>
            <a:srcRect l="30122" r="31768"/>
            <a:stretch/>
          </p:blipFill>
          <p:spPr bwMode="auto">
            <a:xfrm>
              <a:off x="4494179" y="25941"/>
              <a:ext cx="569595" cy="668655"/>
            </a:xfrm>
            <a:prstGeom prst="rect">
              <a:avLst/>
            </a:prstGeom>
            <a:noFill/>
            <a:ln>
              <a:noFill/>
            </a:ln>
            <a:extLst>
              <a:ext uri="{53640926-AAD7-44D8-BBD7-CCE9431645EC}">
                <a14:shadowObscured xmlns:a14="http://schemas.microsoft.com/office/drawing/2010/main"/>
              </a:ext>
            </a:extLst>
          </p:spPr>
        </p:pic>
        <p:pic>
          <p:nvPicPr>
            <p:cNvPr id="8" name="Picture 7" descr="Report crime to Gwent Police via Facebook and Twitter | News | Abergavenny  Chronicle"/>
            <p:cNvPicPr>
              <a:picLocks noChangeAspect="1"/>
            </p:cNvPicPr>
            <p:nvPr/>
          </p:nvPicPr>
          <p:blipFill rotWithShape="1">
            <a:blip r:embed="rId7">
              <a:extLst>
                <a:ext uri="{28A0092B-C50C-407E-A947-70E740481C1C}">
                  <a14:useLocalDpi xmlns:a14="http://schemas.microsoft.com/office/drawing/2010/main" val="0"/>
                </a:ext>
              </a:extLst>
            </a:blip>
            <a:srcRect r="44114"/>
            <a:stretch/>
          </p:blipFill>
          <p:spPr bwMode="auto">
            <a:xfrm>
              <a:off x="3683540" y="25941"/>
              <a:ext cx="623570" cy="680085"/>
            </a:xfrm>
            <a:prstGeom prst="rect">
              <a:avLst/>
            </a:prstGeom>
            <a:noFill/>
            <a:ln>
              <a:noFill/>
            </a:ln>
            <a:extLst>
              <a:ext uri="{53640926-AAD7-44D8-BBD7-CCE9431645EC}">
                <a14:shadowObscured xmlns:a14="http://schemas.microsoft.com/office/drawing/2010/main"/>
              </a:ext>
            </a:extLst>
          </p:spPr>
        </p:pic>
        <p:pic>
          <p:nvPicPr>
            <p:cNvPr id="9" name="Picture 8" descr="C:\Users\Cl208896\AppData\Local\Microsoft\Windows\INetCache\Content.MSO\A7048C3A.t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788596" y="25941"/>
              <a:ext cx="695960" cy="695960"/>
            </a:xfrm>
            <a:prstGeom prst="rect">
              <a:avLst/>
            </a:prstGeom>
            <a:noFill/>
            <a:ln>
              <a:noFill/>
            </a:ln>
          </p:spPr>
        </p:pic>
        <p:pic>
          <p:nvPicPr>
            <p:cNvPr id="10" name="Picture 9" descr="Home | North Wales Police"/>
            <p:cNvPicPr>
              <a:picLocks noChangeAspect="1"/>
            </p:cNvPicPr>
            <p:nvPr/>
          </p:nvPicPr>
          <p:blipFill rotWithShape="1">
            <a:blip r:embed="rId9" cstate="print">
              <a:extLst>
                <a:ext uri="{28A0092B-C50C-407E-A947-70E740481C1C}">
                  <a14:useLocalDpi xmlns:a14="http://schemas.microsoft.com/office/drawing/2010/main" val="0"/>
                </a:ext>
              </a:extLst>
            </a:blip>
            <a:srcRect r="58032"/>
            <a:stretch/>
          </p:blipFill>
          <p:spPr bwMode="auto">
            <a:xfrm flipH="1">
              <a:off x="2075234" y="0"/>
              <a:ext cx="586740" cy="695960"/>
            </a:xfrm>
            <a:prstGeom prst="rect">
              <a:avLst/>
            </a:prstGeom>
            <a:noFill/>
            <a:ln>
              <a:noFill/>
            </a:ln>
            <a:extLst>
              <a:ext uri="{53640926-AAD7-44D8-BBD7-CCE9431645EC}">
                <a14:shadowObscured xmlns:a14="http://schemas.microsoft.com/office/drawing/2010/main"/>
              </a:ext>
            </a:extLst>
          </p:spPr>
        </p:pic>
        <p:pic>
          <p:nvPicPr>
            <p:cNvPr id="11" name="Picture 10" descr="C:\Users\Cl208896\AppData\Local\Microsoft\Windows\INetCache\Content.MSO\E30973A8.tmp"/>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4596" y="32426"/>
              <a:ext cx="668020" cy="668020"/>
            </a:xfrm>
            <a:prstGeom prst="rect">
              <a:avLst/>
            </a:prstGeom>
            <a:noFill/>
            <a:ln>
              <a:noFill/>
            </a:ln>
          </p:spPr>
        </p:pic>
      </p:grpSp>
      <p:pic>
        <p:nvPicPr>
          <p:cNvPr id="1026" name="Picture 2" descr="COVID-19 Community Response">
            <a:extLst>
              <a:ext uri="{FF2B5EF4-FFF2-40B4-BE49-F238E27FC236}">
                <a16:creationId xmlns:a16="http://schemas.microsoft.com/office/drawing/2014/main" id="{C32B4EC5-5841-5279-D365-D6AC39E04F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6172" y="5734060"/>
            <a:ext cx="2072660" cy="5921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47130" y="1176676"/>
            <a:ext cx="11444870" cy="5206691"/>
          </a:xfrm>
        </p:spPr>
        <p:txBody>
          <a:bodyPr>
            <a:normAutofit/>
          </a:bodyPr>
          <a:lstStyle/>
          <a:p>
            <a:r>
              <a:rPr lang="en-GB" b="1" dirty="0">
                <a:solidFill>
                  <a:srgbClr val="FFC000"/>
                </a:solidFill>
                <a:latin typeface="Roboto" panose="02000000000000000000" pitchFamily="2" charset="0"/>
                <a:ea typeface="Roboto" panose="02000000000000000000" pitchFamily="2" charset="0"/>
                <a:cs typeface="Roboto" panose="02000000000000000000" pitchFamily="2" charset="0"/>
              </a:rPr>
              <a:t>! Caution ! </a:t>
            </a: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small time-limited dataset</a:t>
            </a:r>
            <a:endParaRPr lang="en-GB" b="1"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b="1" dirty="0">
                <a:solidFill>
                  <a:srgbClr val="117D8C"/>
                </a:solidFill>
                <a:latin typeface="Roboto" panose="02000000000000000000" pitchFamily="2" charset="0"/>
                <a:ea typeface="Roboto" panose="02000000000000000000" pitchFamily="2" charset="0"/>
                <a:cs typeface="Roboto" panose="02000000000000000000" pitchFamily="2" charset="0"/>
              </a:rPr>
              <a:t>350</a:t>
            </a: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 deaths (rate for all persons 12.4/100,000) over 12-month period</a:t>
            </a:r>
          </a:p>
          <a:p>
            <a:r>
              <a:rPr lang="en-GB" b="1" dirty="0">
                <a:solidFill>
                  <a:srgbClr val="117D8C"/>
                </a:solidFill>
                <a:latin typeface="Roboto" panose="02000000000000000000" pitchFamily="2" charset="0"/>
                <a:ea typeface="Roboto" panose="02000000000000000000" pitchFamily="2" charset="0"/>
                <a:cs typeface="Roboto" panose="02000000000000000000" pitchFamily="2" charset="0"/>
              </a:rPr>
              <a:t>76% </a:t>
            </a: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of deaths were in males</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highest age-specific rate was males 35-44 (35.6/100,000)</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regionally, North Wales had the highest rate, but this was not statistically different from the all-Wales rate</a:t>
            </a:r>
          </a:p>
          <a:p>
            <a:r>
              <a:rPr lang="en-GB" b="1" dirty="0">
                <a:solidFill>
                  <a:srgbClr val="117D8C"/>
                </a:solidFill>
                <a:latin typeface="Roboto" panose="02000000000000000000" pitchFamily="2" charset="0"/>
                <a:ea typeface="Roboto" panose="02000000000000000000" pitchFamily="2" charset="0"/>
                <a:cs typeface="Roboto" panose="02000000000000000000" pitchFamily="2" charset="0"/>
              </a:rPr>
              <a:t>inequalities</a:t>
            </a: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 prevail – rates in most deprived areas (15.8/100,000) were significantly higher than the all-Wales rate, and the rate in the least deprived areas (8.6/100,000)</a:t>
            </a:r>
          </a:p>
          <a:p>
            <a:endParaRPr lang="en-GB" sz="2400"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9178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F5440-6496-C977-5B27-EAE8683439AD}"/>
              </a:ext>
            </a:extLst>
          </p:cNvPr>
          <p:cNvSpPr/>
          <p:nvPr/>
        </p:nvSpPr>
        <p:spPr>
          <a:xfrm>
            <a:off x="823012" y="5400201"/>
            <a:ext cx="11368988" cy="13684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193E13-9971-055C-E8B4-24A171D9EE3F}"/>
              </a:ext>
            </a:extLst>
          </p:cNvPr>
          <p:cNvSpPr txBox="1"/>
          <p:nvPr/>
        </p:nvSpPr>
        <p:spPr>
          <a:xfrm>
            <a:off x="9794240" y="4927600"/>
            <a:ext cx="2397760" cy="1930400"/>
          </a:xfrm>
          <a:prstGeom prst="rect">
            <a:avLst/>
          </a:prstGeom>
          <a:solidFill>
            <a:schemeClr val="bg1"/>
          </a:solidFill>
        </p:spPr>
        <p:txBody>
          <a:bodyPr wrap="square" rtlCol="0">
            <a:spAutoFit/>
          </a:bodyPr>
          <a:lstStyle/>
          <a:p>
            <a:endParaRPr lang="en-GB" dirty="0"/>
          </a:p>
        </p:txBody>
      </p:sp>
      <p:grpSp>
        <p:nvGrpSpPr>
          <p:cNvPr id="6" name="Group 5">
            <a:extLst>
              <a:ext uri="{FF2B5EF4-FFF2-40B4-BE49-F238E27FC236}">
                <a16:creationId xmlns:a16="http://schemas.microsoft.com/office/drawing/2014/main" id="{EDD142E3-E1CF-904B-2EB6-C95A6A4E8ED2}"/>
              </a:ext>
            </a:extLst>
          </p:cNvPr>
          <p:cNvGrpSpPr/>
          <p:nvPr/>
        </p:nvGrpSpPr>
        <p:grpSpPr>
          <a:xfrm>
            <a:off x="737693" y="1064180"/>
            <a:ext cx="1878079" cy="2475314"/>
            <a:chOff x="9998703" y="3254493"/>
            <a:chExt cx="1878079" cy="2475314"/>
          </a:xfrm>
        </p:grpSpPr>
        <p:pic>
          <p:nvPicPr>
            <p:cNvPr id="14" name="F779480B-3A7A-4416-ACAE-361CEEB33BEC">
              <a:extLst>
                <a:ext uri="{FF2B5EF4-FFF2-40B4-BE49-F238E27FC236}">
                  <a16:creationId xmlns:a16="http://schemas.microsoft.com/office/drawing/2014/main" id="{EEA0E630-A098-6B8B-41D1-CBB6EAD4E986}"/>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998703" y="3254493"/>
              <a:ext cx="1878079" cy="187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520E62AB-9F98-4A8D-7E2E-E2469EEAC45E}"/>
                </a:ext>
              </a:extLst>
            </p:cNvPr>
            <p:cNvSpPr/>
            <p:nvPr/>
          </p:nvSpPr>
          <p:spPr>
            <a:xfrm>
              <a:off x="9998703" y="5200492"/>
              <a:ext cx="1878079" cy="529315"/>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63%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mental health condition</a:t>
              </a:r>
            </a:p>
          </p:txBody>
        </p:sp>
      </p:grpSp>
      <p:grpSp>
        <p:nvGrpSpPr>
          <p:cNvPr id="16" name="Group 15">
            <a:extLst>
              <a:ext uri="{FF2B5EF4-FFF2-40B4-BE49-F238E27FC236}">
                <a16:creationId xmlns:a16="http://schemas.microsoft.com/office/drawing/2014/main" id="{3A79252A-1524-07B5-AD0D-8BDAA7F8BB8F}"/>
              </a:ext>
            </a:extLst>
          </p:cNvPr>
          <p:cNvGrpSpPr/>
          <p:nvPr/>
        </p:nvGrpSpPr>
        <p:grpSpPr>
          <a:xfrm>
            <a:off x="5470952" y="1743949"/>
            <a:ext cx="1891933" cy="2409720"/>
            <a:chOff x="6063697" y="3613075"/>
            <a:chExt cx="1891933" cy="2409720"/>
          </a:xfrm>
        </p:grpSpPr>
        <p:sp>
          <p:nvSpPr>
            <p:cNvPr id="17" name="Rectangle: Rounded Corners 16">
              <a:extLst>
                <a:ext uri="{FF2B5EF4-FFF2-40B4-BE49-F238E27FC236}">
                  <a16:creationId xmlns:a16="http://schemas.microsoft.com/office/drawing/2014/main" id="{4FD5E7D3-E6F6-A050-171B-5B5CE3E56246}"/>
                </a:ext>
              </a:extLst>
            </p:cNvPr>
            <p:cNvSpPr/>
            <p:nvPr/>
          </p:nvSpPr>
          <p:spPr>
            <a:xfrm>
              <a:off x="6063697" y="5288626"/>
              <a:ext cx="1891933" cy="734169"/>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24%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alcohol or substance use</a:t>
              </a:r>
            </a:p>
          </p:txBody>
        </p:sp>
        <p:pic>
          <p:nvPicPr>
            <p:cNvPr id="18" name="Picture 17">
              <a:extLst>
                <a:ext uri="{FF2B5EF4-FFF2-40B4-BE49-F238E27FC236}">
                  <a16:creationId xmlns:a16="http://schemas.microsoft.com/office/drawing/2014/main" id="{5107CFB5-6E46-1EBE-F099-ECF7FD3FD592}"/>
                </a:ext>
              </a:extLst>
            </p:cNvPr>
            <p:cNvPicPr>
              <a:picLocks noChangeAspect="1"/>
            </p:cNvPicPr>
            <p:nvPr/>
          </p:nvPicPr>
          <p:blipFill>
            <a:blip r:embed="rId5"/>
            <a:stretch>
              <a:fillRect/>
            </a:stretch>
          </p:blipFill>
          <p:spPr>
            <a:xfrm>
              <a:off x="6345790" y="3613075"/>
              <a:ext cx="1434811" cy="1448878"/>
            </a:xfrm>
            <a:prstGeom prst="rect">
              <a:avLst/>
            </a:prstGeom>
          </p:spPr>
        </p:pic>
      </p:grpSp>
      <p:grpSp>
        <p:nvGrpSpPr>
          <p:cNvPr id="1029" name="Group 1028">
            <a:extLst>
              <a:ext uri="{FF2B5EF4-FFF2-40B4-BE49-F238E27FC236}">
                <a16:creationId xmlns:a16="http://schemas.microsoft.com/office/drawing/2014/main" id="{AD8A3BCD-58AB-8909-9F06-93153606153A}"/>
              </a:ext>
            </a:extLst>
          </p:cNvPr>
          <p:cNvGrpSpPr/>
          <p:nvPr/>
        </p:nvGrpSpPr>
        <p:grpSpPr>
          <a:xfrm>
            <a:off x="7953181" y="1178206"/>
            <a:ext cx="2081445" cy="2809996"/>
            <a:chOff x="4975761" y="1211346"/>
            <a:chExt cx="2081445" cy="2809996"/>
          </a:xfrm>
        </p:grpSpPr>
        <p:pic>
          <p:nvPicPr>
            <p:cNvPr id="1028" name="325F2E97-8247-4074-AC9F-B38F8F24009D">
              <a:extLst>
                <a:ext uri="{FF2B5EF4-FFF2-40B4-BE49-F238E27FC236}">
                  <a16:creationId xmlns:a16="http://schemas.microsoft.com/office/drawing/2014/main" id="{C1D8972D-05D1-23FD-3C1A-105356B611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043" y="1211346"/>
              <a:ext cx="2062163" cy="206216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7ABAFF34-15BA-1CAF-5191-A0856F0D54AC}"/>
                </a:ext>
              </a:extLst>
            </p:cNvPr>
            <p:cNvSpPr/>
            <p:nvPr/>
          </p:nvSpPr>
          <p:spPr>
            <a:xfrm>
              <a:off x="4975761" y="3288720"/>
              <a:ext cx="2081445" cy="732622"/>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20%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domestic abuse perpetrator</a:t>
              </a:r>
            </a:p>
          </p:txBody>
        </p:sp>
      </p:grpSp>
      <p:grpSp>
        <p:nvGrpSpPr>
          <p:cNvPr id="25" name="Group 24">
            <a:extLst>
              <a:ext uri="{FF2B5EF4-FFF2-40B4-BE49-F238E27FC236}">
                <a16:creationId xmlns:a16="http://schemas.microsoft.com/office/drawing/2014/main" id="{E8548A00-8512-76D9-658B-407D6684328C}"/>
              </a:ext>
            </a:extLst>
          </p:cNvPr>
          <p:cNvGrpSpPr/>
          <p:nvPr/>
        </p:nvGrpSpPr>
        <p:grpSpPr>
          <a:xfrm>
            <a:off x="819800" y="4022193"/>
            <a:ext cx="2081445" cy="2444172"/>
            <a:chOff x="4271638" y="3900648"/>
            <a:chExt cx="2081445" cy="2444172"/>
          </a:xfrm>
        </p:grpSpPr>
        <p:pic>
          <p:nvPicPr>
            <p:cNvPr id="26" name="665D9DF9-8C83-4184-8E84-655CA9FED1C9">
              <a:extLst>
                <a:ext uri="{FF2B5EF4-FFF2-40B4-BE49-F238E27FC236}">
                  <a16:creationId xmlns:a16="http://schemas.microsoft.com/office/drawing/2014/main" id="{9836A5FE-A513-E1E7-7C9C-6D8D9614526E}"/>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333790" y="3900648"/>
              <a:ext cx="1957142" cy="1957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26">
              <a:extLst>
                <a:ext uri="{FF2B5EF4-FFF2-40B4-BE49-F238E27FC236}">
                  <a16:creationId xmlns:a16="http://schemas.microsoft.com/office/drawing/2014/main" id="{977B0FE2-051F-FE66-C291-820068C171A2}"/>
                </a:ext>
              </a:extLst>
            </p:cNvPr>
            <p:cNvSpPr/>
            <p:nvPr/>
          </p:nvSpPr>
          <p:spPr>
            <a:xfrm>
              <a:off x="4271638" y="5612198"/>
              <a:ext cx="2081445" cy="732622"/>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13%</a:t>
              </a:r>
            </a:p>
            <a:p>
              <a:pPr algn="ct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bereavement</a:t>
              </a:r>
            </a:p>
          </p:txBody>
        </p:sp>
      </p:grpSp>
      <p:grpSp>
        <p:nvGrpSpPr>
          <p:cNvPr id="1033" name="Group 1032">
            <a:extLst>
              <a:ext uri="{FF2B5EF4-FFF2-40B4-BE49-F238E27FC236}">
                <a16:creationId xmlns:a16="http://schemas.microsoft.com/office/drawing/2014/main" id="{82259713-1FC7-9227-42FD-A9171E17417D}"/>
              </a:ext>
            </a:extLst>
          </p:cNvPr>
          <p:cNvGrpSpPr/>
          <p:nvPr/>
        </p:nvGrpSpPr>
        <p:grpSpPr>
          <a:xfrm>
            <a:off x="3134705" y="4732898"/>
            <a:ext cx="3866422" cy="2122026"/>
            <a:chOff x="2690790" y="4925109"/>
            <a:chExt cx="3866422" cy="2122026"/>
          </a:xfrm>
        </p:grpSpPr>
        <p:sp>
          <p:nvSpPr>
            <p:cNvPr id="21" name="Rectangle: Rounded Corners 20">
              <a:extLst>
                <a:ext uri="{FF2B5EF4-FFF2-40B4-BE49-F238E27FC236}">
                  <a16:creationId xmlns:a16="http://schemas.microsoft.com/office/drawing/2014/main" id="{D22FBF2C-61FB-418B-B6CB-BBE9F96C8B4C}"/>
                </a:ext>
              </a:extLst>
            </p:cNvPr>
            <p:cNvSpPr/>
            <p:nvPr/>
          </p:nvSpPr>
          <p:spPr>
            <a:xfrm>
              <a:off x="4184447" y="4925109"/>
              <a:ext cx="2372765" cy="1700280"/>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24%</a:t>
              </a:r>
            </a:p>
            <a:p>
              <a:pPr algn="ct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Long-term illness/ disability/pain</a:t>
              </a:r>
            </a:p>
          </p:txBody>
        </p:sp>
        <p:pic>
          <p:nvPicPr>
            <p:cNvPr id="20" name="9C155556-41D9-4CC8-A9A9-6B75702AB028">
              <a:extLst>
                <a:ext uri="{FF2B5EF4-FFF2-40B4-BE49-F238E27FC236}">
                  <a16:creationId xmlns:a16="http://schemas.microsoft.com/office/drawing/2014/main" id="{4C89C433-4518-A3BB-39EC-F098C583437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773"/>
            <a:stretch/>
          </p:blipFill>
          <p:spPr bwMode="auto">
            <a:xfrm>
              <a:off x="2690790" y="5054934"/>
              <a:ext cx="1757656" cy="1992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103152C6-DB4E-7D56-15A6-130074DAAA94}"/>
              </a:ext>
            </a:extLst>
          </p:cNvPr>
          <p:cNvGrpSpPr/>
          <p:nvPr/>
        </p:nvGrpSpPr>
        <p:grpSpPr>
          <a:xfrm>
            <a:off x="6704515" y="4462318"/>
            <a:ext cx="3715620" cy="1891933"/>
            <a:chOff x="3030613" y="1839310"/>
            <a:chExt cx="3715620" cy="1891933"/>
          </a:xfrm>
        </p:grpSpPr>
        <p:sp>
          <p:nvSpPr>
            <p:cNvPr id="24" name="Rectangle: Rounded Corners 23">
              <a:extLst>
                <a:ext uri="{FF2B5EF4-FFF2-40B4-BE49-F238E27FC236}">
                  <a16:creationId xmlns:a16="http://schemas.microsoft.com/office/drawing/2014/main" id="{D77613DB-C7C1-829C-4FA3-31C4BF6D8BED}"/>
                </a:ext>
              </a:extLst>
            </p:cNvPr>
            <p:cNvSpPr/>
            <p:nvPr/>
          </p:nvSpPr>
          <p:spPr>
            <a:xfrm>
              <a:off x="3030613" y="2004779"/>
              <a:ext cx="2397760" cy="1261472"/>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26%</a:t>
              </a:r>
            </a:p>
            <a:p>
              <a:pPr algn="ct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relationship issues</a:t>
              </a:r>
            </a:p>
          </p:txBody>
        </p:sp>
        <p:pic>
          <p:nvPicPr>
            <p:cNvPr id="23" name="4D6AE64D-D13E-4B57-83E5-06ECCA47F92C">
              <a:extLst>
                <a:ext uri="{FF2B5EF4-FFF2-40B4-BE49-F238E27FC236}">
                  <a16:creationId xmlns:a16="http://schemas.microsoft.com/office/drawing/2014/main" id="{ABD16D94-15C3-3032-5596-7875AD081D9B}"/>
                </a:ext>
              </a:extLst>
            </p:cNvPr>
            <p:cNvPicPr>
              <a:picLocks noChangeAspect="1" noChangeArrowheads="1"/>
            </p:cNvPicPr>
            <p:nvPr/>
          </p:nvPicPr>
          <p:blipFill rotWithShape="1">
            <a:blip r:embed="rId10" r:link="rId11" cstate="print">
              <a:extLst>
                <a:ext uri="{28A0092B-C50C-407E-A947-70E740481C1C}">
                  <a14:useLocalDpi xmlns:a14="http://schemas.microsoft.com/office/drawing/2010/main" val="0"/>
                </a:ext>
              </a:extLst>
            </a:blip>
            <a:srcRect l="10046"/>
            <a:stretch>
              <a:fillRect/>
            </a:stretch>
          </p:blipFill>
          <p:spPr bwMode="auto">
            <a:xfrm>
              <a:off x="5044353" y="1839310"/>
              <a:ext cx="1701880" cy="18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4" name="Group 1033">
            <a:extLst>
              <a:ext uri="{FF2B5EF4-FFF2-40B4-BE49-F238E27FC236}">
                <a16:creationId xmlns:a16="http://schemas.microsoft.com/office/drawing/2014/main" id="{B743AC59-490C-2025-91E7-0D0FB526F371}"/>
              </a:ext>
            </a:extLst>
          </p:cNvPr>
          <p:cNvGrpSpPr/>
          <p:nvPr/>
        </p:nvGrpSpPr>
        <p:grpSpPr>
          <a:xfrm>
            <a:off x="10126345" y="2081240"/>
            <a:ext cx="1868366" cy="2843869"/>
            <a:chOff x="9814989" y="2019513"/>
            <a:chExt cx="1868366" cy="2843869"/>
          </a:xfrm>
        </p:grpSpPr>
        <p:pic>
          <p:nvPicPr>
            <p:cNvPr id="28" name="606A67DA-5B19-4ED3-B988-1D55B1AA7CFC">
              <a:extLst>
                <a:ext uri="{FF2B5EF4-FFF2-40B4-BE49-F238E27FC236}">
                  <a16:creationId xmlns:a16="http://schemas.microsoft.com/office/drawing/2014/main" id="{D68BFF2A-E513-A7C9-7225-5424A5C452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14989" y="2019513"/>
              <a:ext cx="1733550" cy="173513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E9D50AB1-75CB-E669-5F7D-F0E6B73B9428}"/>
                </a:ext>
              </a:extLst>
            </p:cNvPr>
            <p:cNvSpPr/>
            <p:nvPr/>
          </p:nvSpPr>
          <p:spPr>
            <a:xfrm>
              <a:off x="9949804" y="3977645"/>
              <a:ext cx="1733551" cy="885737"/>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65%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previously</a:t>
              </a: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known to police</a:t>
              </a:r>
            </a:p>
          </p:txBody>
        </p:sp>
      </p:grpSp>
      <p:sp>
        <p:nvSpPr>
          <p:cNvPr id="1024" name="TextBox 1023">
            <a:extLst>
              <a:ext uri="{FF2B5EF4-FFF2-40B4-BE49-F238E27FC236}">
                <a16:creationId xmlns:a16="http://schemas.microsoft.com/office/drawing/2014/main" id="{14C705E1-86D9-5063-6322-48C5139FD4FD}"/>
              </a:ext>
            </a:extLst>
          </p:cNvPr>
          <p:cNvSpPr txBox="1"/>
          <p:nvPr/>
        </p:nvSpPr>
        <p:spPr>
          <a:xfrm>
            <a:off x="605122" y="220120"/>
            <a:ext cx="10984365"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RTSSS – associated factors </a:t>
            </a:r>
            <a:r>
              <a:rPr lang="en-GB" sz="3200" b="1" dirty="0">
                <a:solidFill>
                  <a:srgbClr val="FDB747"/>
                </a:solidFill>
                <a:latin typeface="Roboto Bold" panose="02000000000000000000" pitchFamily="2" charset="0"/>
                <a:ea typeface="Roboto Bold" panose="02000000000000000000" pitchFamily="2" charset="0"/>
                <a:cs typeface="Roboto Bold" panose="02000000000000000000" pitchFamily="2" charset="0"/>
              </a:rPr>
              <a:t>(! drawn from small dataset!)</a:t>
            </a:r>
            <a:endParaRPr lang="en-GB" sz="3200" dirty="0">
              <a:solidFill>
                <a:srgbClr val="FDB747"/>
              </a:solidFill>
            </a:endParaRPr>
          </a:p>
        </p:txBody>
      </p:sp>
      <p:grpSp>
        <p:nvGrpSpPr>
          <p:cNvPr id="7" name="Group 6">
            <a:extLst>
              <a:ext uri="{FF2B5EF4-FFF2-40B4-BE49-F238E27FC236}">
                <a16:creationId xmlns:a16="http://schemas.microsoft.com/office/drawing/2014/main" id="{38AC5DC7-C0BA-74BE-C9B0-864B65EC7A32}"/>
              </a:ext>
            </a:extLst>
          </p:cNvPr>
          <p:cNvGrpSpPr/>
          <p:nvPr/>
        </p:nvGrpSpPr>
        <p:grpSpPr>
          <a:xfrm>
            <a:off x="2927341" y="1151867"/>
            <a:ext cx="2000843" cy="2817248"/>
            <a:chOff x="2927341" y="1151867"/>
            <a:chExt cx="2000843" cy="2817248"/>
          </a:xfrm>
        </p:grpSpPr>
        <p:grpSp>
          <p:nvGrpSpPr>
            <p:cNvPr id="3" name="Group 2">
              <a:extLst>
                <a:ext uri="{FF2B5EF4-FFF2-40B4-BE49-F238E27FC236}">
                  <a16:creationId xmlns:a16="http://schemas.microsoft.com/office/drawing/2014/main" id="{9D16684E-8A13-0B81-D5A6-1828EEEDDD70}"/>
                </a:ext>
              </a:extLst>
            </p:cNvPr>
            <p:cNvGrpSpPr/>
            <p:nvPr/>
          </p:nvGrpSpPr>
          <p:grpSpPr>
            <a:xfrm>
              <a:off x="2927341" y="1151867"/>
              <a:ext cx="1973137" cy="2423429"/>
              <a:chOff x="2735738" y="910369"/>
              <a:chExt cx="1973137" cy="2423429"/>
            </a:xfrm>
          </p:grpSpPr>
          <p:pic>
            <p:nvPicPr>
              <p:cNvPr id="4" name="A7A04EA8-1D17-4E38-812A-E629F6B039EC">
                <a:extLst>
                  <a:ext uri="{FF2B5EF4-FFF2-40B4-BE49-F238E27FC236}">
                    <a16:creationId xmlns:a16="http://schemas.microsoft.com/office/drawing/2014/main" id="{C2538EFE-CB7B-CA67-A66D-B8D4E81AAE56}"/>
                  </a:ext>
                </a:extLst>
              </p:cNvPr>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2735738" y="910369"/>
                <a:ext cx="1973137" cy="1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916599E7-2250-BD52-90DE-B57A5A1F4A0B}"/>
                  </a:ext>
                </a:extLst>
              </p:cNvPr>
              <p:cNvSpPr/>
              <p:nvPr/>
            </p:nvSpPr>
            <p:spPr>
              <a:xfrm>
                <a:off x="3077030" y="2741610"/>
                <a:ext cx="1541240" cy="592188"/>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9DAF"/>
                  </a:solidFill>
                </a:endParaRPr>
              </a:p>
            </p:txBody>
          </p:sp>
        </p:grpSp>
        <p:sp>
          <p:nvSpPr>
            <p:cNvPr id="9" name="Rectangle: Rounded Corners 8">
              <a:extLst>
                <a:ext uri="{FF2B5EF4-FFF2-40B4-BE49-F238E27FC236}">
                  <a16:creationId xmlns:a16="http://schemas.microsoft.com/office/drawing/2014/main" id="{E36628EB-F104-8DC4-1A1E-EBC906D1B987}"/>
                </a:ext>
              </a:extLst>
            </p:cNvPr>
            <p:cNvSpPr/>
            <p:nvPr/>
          </p:nvSpPr>
          <p:spPr>
            <a:xfrm>
              <a:off x="3050105" y="3439800"/>
              <a:ext cx="1878079" cy="529315"/>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latin typeface="Roboto" panose="02000000000000000000" pitchFamily="2" charset="0"/>
                  <a:ea typeface="Roboto" panose="02000000000000000000" pitchFamily="2" charset="0"/>
                  <a:cs typeface="Roboto" panose="02000000000000000000" pitchFamily="2" charset="0"/>
                </a:rPr>
                <a:t>53% </a:t>
              </a:r>
              <a:r>
                <a:rPr lang="en-GB" sz="2200" dirty="0">
                  <a:solidFill>
                    <a:schemeClr val="tx2"/>
                  </a:solidFill>
                  <a:latin typeface="Roboto" panose="02000000000000000000" pitchFamily="2" charset="0"/>
                  <a:ea typeface="Roboto" panose="02000000000000000000" pitchFamily="2" charset="0"/>
                  <a:cs typeface="Roboto" panose="02000000000000000000" pitchFamily="2" charset="0"/>
                </a:rPr>
                <a:t>previous history of self-harm</a:t>
              </a:r>
            </a:p>
          </p:txBody>
        </p:sp>
      </p:grpSp>
      <p:sp>
        <p:nvSpPr>
          <p:cNvPr id="10" name="TextBox 9">
            <a:extLst>
              <a:ext uri="{FF2B5EF4-FFF2-40B4-BE49-F238E27FC236}">
                <a16:creationId xmlns:a16="http://schemas.microsoft.com/office/drawing/2014/main" id="{71CD2B51-E7FB-F94E-6B3C-FD3B1ADAC496}"/>
              </a:ext>
            </a:extLst>
          </p:cNvPr>
          <p:cNvSpPr txBox="1"/>
          <p:nvPr/>
        </p:nvSpPr>
        <p:spPr>
          <a:xfrm>
            <a:off x="7888694" y="6193924"/>
            <a:ext cx="4288684" cy="646331"/>
          </a:xfrm>
          <a:prstGeom prst="rect">
            <a:avLst/>
          </a:prstGeom>
          <a:noFill/>
        </p:spPr>
        <p:txBody>
          <a:bodyPr wrap="square">
            <a:spAutoFit/>
          </a:bodyPr>
          <a:lstStyle/>
          <a:p>
            <a:r>
              <a:rPr lang="en-GB" dirty="0">
                <a:hlinkClick r:id="rId15"/>
              </a:rPr>
              <a:t>Annual Report: Deaths by suspected suicide 2023-24 - Public Health Wales</a:t>
            </a:r>
            <a:endParaRPr lang="en-GB" dirty="0"/>
          </a:p>
        </p:txBody>
      </p:sp>
    </p:spTree>
    <p:extLst>
      <p:ext uri="{BB962C8B-B14F-4D97-AF65-F5344CB8AC3E}">
        <p14:creationId xmlns:p14="http://schemas.microsoft.com/office/powerpoint/2010/main" val="16089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193E13-9971-055C-E8B4-24A171D9EE3F}"/>
              </a:ext>
            </a:extLst>
          </p:cNvPr>
          <p:cNvSpPr txBox="1"/>
          <p:nvPr/>
        </p:nvSpPr>
        <p:spPr>
          <a:xfrm>
            <a:off x="797442" y="4927600"/>
            <a:ext cx="11394558" cy="1930400"/>
          </a:xfrm>
          <a:prstGeom prst="rect">
            <a:avLst/>
          </a:prstGeom>
          <a:solidFill>
            <a:schemeClr val="bg1"/>
          </a:solidFill>
        </p:spPr>
        <p:txBody>
          <a:bodyPr wrap="square" rtlCol="0">
            <a:spAutoFit/>
          </a:bodyPr>
          <a:lstStyle/>
          <a:p>
            <a:endParaRPr lang="en-GB" dirty="0"/>
          </a:p>
        </p:txBody>
      </p:sp>
      <p:pic>
        <p:nvPicPr>
          <p:cNvPr id="1026" name="Picture 2" descr="COVID-19 Community Response">
            <a:extLst>
              <a:ext uri="{FF2B5EF4-FFF2-40B4-BE49-F238E27FC236}">
                <a16:creationId xmlns:a16="http://schemas.microsoft.com/office/drawing/2014/main" id="{C32B4EC5-5841-5279-D365-D6AC39E0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43" y="5948684"/>
            <a:ext cx="2072660" cy="592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0334CC0-6308-2C04-A606-5E8BC28B058F}"/>
              </a:ext>
            </a:extLst>
          </p:cNvPr>
          <p:cNvSpPr txBox="1"/>
          <p:nvPr/>
        </p:nvSpPr>
        <p:spPr>
          <a:xfrm>
            <a:off x="734440" y="5044933"/>
            <a:ext cx="5261085" cy="830997"/>
          </a:xfrm>
          <a:prstGeom prst="rect">
            <a:avLst/>
          </a:prstGeom>
          <a:noFill/>
        </p:spPr>
        <p:txBody>
          <a:bodyPr wrap="square" rtlCol="0">
            <a:spAutoFit/>
          </a:bodyPr>
          <a:lstStyle/>
          <a:p>
            <a:r>
              <a:rPr lang="en-GB" sz="1600" dirty="0"/>
              <a:t>Source: </a:t>
            </a:r>
            <a:r>
              <a:rPr lang="en-GB" sz="1600" dirty="0">
                <a:hlinkClick r:id="rId4"/>
              </a:rPr>
              <a:t>Annual Report: Deaths by suspected suicide 2023-24 - Public Health Wales</a:t>
            </a:r>
            <a:endParaRPr lang="en-GB" sz="1600" dirty="0"/>
          </a:p>
          <a:p>
            <a:endParaRPr lang="en-GB" sz="1600" dirty="0"/>
          </a:p>
        </p:txBody>
      </p:sp>
      <p:sp>
        <p:nvSpPr>
          <p:cNvPr id="15" name="TextBox 14">
            <a:extLst>
              <a:ext uri="{FF2B5EF4-FFF2-40B4-BE49-F238E27FC236}">
                <a16:creationId xmlns:a16="http://schemas.microsoft.com/office/drawing/2014/main" id="{AB350497-20EC-F90E-84BA-4A1294C9CB33}"/>
              </a:ext>
            </a:extLst>
          </p:cNvPr>
          <p:cNvSpPr txBox="1"/>
          <p:nvPr/>
        </p:nvSpPr>
        <p:spPr>
          <a:xfrm>
            <a:off x="6160482" y="5001468"/>
            <a:ext cx="6094520" cy="584775"/>
          </a:xfrm>
          <a:prstGeom prst="rect">
            <a:avLst/>
          </a:prstGeom>
          <a:noFill/>
        </p:spPr>
        <p:txBody>
          <a:bodyPr wrap="square">
            <a:spAutoFit/>
          </a:bodyPr>
          <a:lstStyle/>
          <a:p>
            <a:r>
              <a:rPr lang="en-GB" sz="1600" dirty="0">
                <a:latin typeface="+mj-lt"/>
              </a:rPr>
              <a:t>Source: </a:t>
            </a:r>
            <a:r>
              <a:rPr lang="en-GB" sz="1600" dirty="0">
                <a:hlinkClick r:id="rId5"/>
              </a:rPr>
              <a:t>Labour Market Overview: October 2024 (headline results) [HTML] | GOV.WALES</a:t>
            </a:r>
            <a:endParaRPr lang="en-GB" sz="1600" dirty="0">
              <a:latin typeface="+mj-lt"/>
            </a:endParaRPr>
          </a:p>
        </p:txBody>
      </p:sp>
      <p:sp>
        <p:nvSpPr>
          <p:cNvPr id="16" name="TextBox 15">
            <a:extLst>
              <a:ext uri="{FF2B5EF4-FFF2-40B4-BE49-F238E27FC236}">
                <a16:creationId xmlns:a16="http://schemas.microsoft.com/office/drawing/2014/main" id="{EAF1BDFF-294D-DC2E-C71A-FE9ADF38E378}"/>
              </a:ext>
            </a:extLst>
          </p:cNvPr>
          <p:cNvSpPr txBox="1"/>
          <p:nvPr/>
        </p:nvSpPr>
        <p:spPr>
          <a:xfrm>
            <a:off x="392868" y="158920"/>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RTSSS - unemployment</a:t>
            </a:r>
            <a:endParaRPr lang="en-GB" sz="3200" dirty="0">
              <a:solidFill>
                <a:schemeClr val="bg1"/>
              </a:solidFill>
            </a:endParaRPr>
          </a:p>
        </p:txBody>
      </p:sp>
      <p:grpSp>
        <p:nvGrpSpPr>
          <p:cNvPr id="4" name="Group 3"/>
          <p:cNvGrpSpPr/>
          <p:nvPr/>
        </p:nvGrpSpPr>
        <p:grpSpPr>
          <a:xfrm>
            <a:off x="2986638" y="5730768"/>
            <a:ext cx="6705437" cy="1028019"/>
            <a:chOff x="1264596" y="0"/>
            <a:chExt cx="4650415" cy="721901"/>
          </a:xfrm>
          <a:solidFill>
            <a:schemeClr val="bg1"/>
          </a:solidFill>
        </p:grpSpPr>
        <p:pic>
          <p:nvPicPr>
            <p:cNvPr id="5" name="Picture 4" descr="WG_positive_40mm"/>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2391" y="19456"/>
              <a:ext cx="642620" cy="609600"/>
            </a:xfrm>
            <a:prstGeom prst="rect">
              <a:avLst/>
            </a:prstGeom>
            <a:grpFill/>
            <a:ln>
              <a:noFill/>
            </a:ln>
          </p:spPr>
        </p:pic>
        <p:pic>
          <p:nvPicPr>
            <p:cNvPr id="7" name="Picture 6" descr="Home | South Wales Police"/>
            <p:cNvPicPr>
              <a:picLocks noChangeAspect="1"/>
            </p:cNvPicPr>
            <p:nvPr/>
          </p:nvPicPr>
          <p:blipFill rotWithShape="1">
            <a:blip r:embed="rId7" cstate="print">
              <a:extLst>
                <a:ext uri="{28A0092B-C50C-407E-A947-70E740481C1C}">
                  <a14:useLocalDpi xmlns:a14="http://schemas.microsoft.com/office/drawing/2010/main" val="0"/>
                </a:ext>
              </a:extLst>
            </a:blip>
            <a:srcRect l="30122" r="31768"/>
            <a:stretch/>
          </p:blipFill>
          <p:spPr bwMode="auto">
            <a:xfrm>
              <a:off x="4494179" y="25941"/>
              <a:ext cx="569595" cy="668655"/>
            </a:xfrm>
            <a:prstGeom prst="rect">
              <a:avLst/>
            </a:prstGeom>
            <a:grpFill/>
            <a:ln>
              <a:noFill/>
            </a:ln>
            <a:extLst>
              <a:ext uri="{53640926-AAD7-44D8-BBD7-CCE9431645EC}">
                <a14:shadowObscured xmlns:a14="http://schemas.microsoft.com/office/drawing/2010/main"/>
              </a:ext>
            </a:extLst>
          </p:spPr>
        </p:pic>
        <p:pic>
          <p:nvPicPr>
            <p:cNvPr id="8" name="Picture 7" descr="Report crime to Gwent Police via Facebook and Twitter | News | Abergavenny  Chronicle"/>
            <p:cNvPicPr>
              <a:picLocks noChangeAspect="1"/>
            </p:cNvPicPr>
            <p:nvPr/>
          </p:nvPicPr>
          <p:blipFill rotWithShape="1">
            <a:blip r:embed="rId8">
              <a:extLst>
                <a:ext uri="{28A0092B-C50C-407E-A947-70E740481C1C}">
                  <a14:useLocalDpi xmlns:a14="http://schemas.microsoft.com/office/drawing/2010/main" val="0"/>
                </a:ext>
              </a:extLst>
            </a:blip>
            <a:srcRect r="44114"/>
            <a:stretch/>
          </p:blipFill>
          <p:spPr bwMode="auto">
            <a:xfrm>
              <a:off x="3683540" y="25941"/>
              <a:ext cx="623570" cy="680085"/>
            </a:xfrm>
            <a:prstGeom prst="rect">
              <a:avLst/>
            </a:prstGeom>
            <a:grpFill/>
            <a:ln>
              <a:noFill/>
            </a:ln>
            <a:extLst>
              <a:ext uri="{53640926-AAD7-44D8-BBD7-CCE9431645EC}">
                <a14:shadowObscured xmlns:a14="http://schemas.microsoft.com/office/drawing/2010/main"/>
              </a:ext>
            </a:extLst>
          </p:spPr>
        </p:pic>
        <p:pic>
          <p:nvPicPr>
            <p:cNvPr id="9" name="Picture 8" descr="C:\Users\Cl208896\AppData\Local\Microsoft\Windows\INetCache\Content.MSO\A7048C3A.t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788596" y="25941"/>
              <a:ext cx="695960" cy="695960"/>
            </a:xfrm>
            <a:prstGeom prst="rect">
              <a:avLst/>
            </a:prstGeom>
            <a:grpFill/>
            <a:ln>
              <a:noFill/>
            </a:ln>
          </p:spPr>
        </p:pic>
        <p:pic>
          <p:nvPicPr>
            <p:cNvPr id="10" name="Picture 9" descr="Home | North Wales Police"/>
            <p:cNvPicPr>
              <a:picLocks noChangeAspect="1"/>
            </p:cNvPicPr>
            <p:nvPr/>
          </p:nvPicPr>
          <p:blipFill rotWithShape="1">
            <a:blip r:embed="rId10" cstate="print">
              <a:extLst>
                <a:ext uri="{28A0092B-C50C-407E-A947-70E740481C1C}">
                  <a14:useLocalDpi xmlns:a14="http://schemas.microsoft.com/office/drawing/2010/main" val="0"/>
                </a:ext>
              </a:extLst>
            </a:blip>
            <a:srcRect r="58032"/>
            <a:stretch/>
          </p:blipFill>
          <p:spPr bwMode="auto">
            <a:xfrm flipH="1">
              <a:off x="2075234" y="0"/>
              <a:ext cx="586740" cy="695960"/>
            </a:xfrm>
            <a:prstGeom prst="rect">
              <a:avLst/>
            </a:prstGeom>
            <a:grpFill/>
            <a:ln>
              <a:noFill/>
            </a:ln>
            <a:extLst>
              <a:ext uri="{53640926-AAD7-44D8-BBD7-CCE9431645EC}">
                <a14:shadowObscured xmlns:a14="http://schemas.microsoft.com/office/drawing/2010/main"/>
              </a:ext>
            </a:extLst>
          </p:spPr>
        </p:pic>
        <p:pic>
          <p:nvPicPr>
            <p:cNvPr id="11" name="Picture 10" descr="C:\Users\Cl208896\AppData\Local\Microsoft\Windows\INetCache\Content.MSO\E30973A8.tmp"/>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4596" y="32426"/>
              <a:ext cx="668020" cy="668020"/>
            </a:xfrm>
            <a:prstGeom prst="rect">
              <a:avLst/>
            </a:prstGeom>
            <a:grpFill/>
            <a:ln>
              <a:noFill/>
            </a:ln>
          </p:spPr>
        </p:pic>
      </p:grpSp>
      <p:pic>
        <p:nvPicPr>
          <p:cNvPr id="12" name="Picture 11" descr="Text&#10;&#10;Description automatically generated">
            <a:extLst>
              <a:ext uri="{FF2B5EF4-FFF2-40B4-BE49-F238E27FC236}">
                <a16:creationId xmlns:a16="http://schemas.microsoft.com/office/drawing/2014/main" id="{885AA4DC-0F95-16AB-45A5-A74695950D0A}"/>
              </a:ext>
            </a:extLst>
          </p:cNvPr>
          <p:cNvPicPr>
            <a:picLocks noChangeAspect="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775651" y="5960716"/>
            <a:ext cx="2067530" cy="531181"/>
          </a:xfrm>
          <a:prstGeom prst="rect">
            <a:avLst/>
          </a:prstGeom>
          <a:noFill/>
          <a:ln>
            <a:noFill/>
          </a:ln>
        </p:spPr>
      </p:pic>
      <p:pic>
        <p:nvPicPr>
          <p:cNvPr id="17" name="Picture 16">
            <a:extLst>
              <a:ext uri="{FF2B5EF4-FFF2-40B4-BE49-F238E27FC236}">
                <a16:creationId xmlns:a16="http://schemas.microsoft.com/office/drawing/2014/main" id="{A4512807-FEA6-9F80-1020-B5F94F4E8711}"/>
              </a:ext>
            </a:extLst>
          </p:cNvPr>
          <p:cNvPicPr>
            <a:picLocks noChangeAspect="1"/>
          </p:cNvPicPr>
          <p:nvPr/>
        </p:nvPicPr>
        <p:blipFill>
          <a:blip r:embed="rId14"/>
          <a:stretch>
            <a:fillRect/>
          </a:stretch>
        </p:blipFill>
        <p:spPr>
          <a:xfrm>
            <a:off x="945587" y="1236081"/>
            <a:ext cx="5261085" cy="3769754"/>
          </a:xfrm>
          <a:prstGeom prst="rect">
            <a:avLst/>
          </a:prstGeom>
        </p:spPr>
      </p:pic>
      <p:sp>
        <p:nvSpPr>
          <p:cNvPr id="2" name="Oval 1">
            <a:extLst>
              <a:ext uri="{FF2B5EF4-FFF2-40B4-BE49-F238E27FC236}">
                <a16:creationId xmlns:a16="http://schemas.microsoft.com/office/drawing/2014/main" id="{93368F3C-830E-6852-83ED-7F10ECD4D8DD}"/>
              </a:ext>
            </a:extLst>
          </p:cNvPr>
          <p:cNvSpPr/>
          <p:nvPr/>
        </p:nvSpPr>
        <p:spPr>
          <a:xfrm>
            <a:off x="1273864" y="1763091"/>
            <a:ext cx="5217878" cy="5540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9E78434-FDE0-8A20-E2B6-1C03E36E6DBF}"/>
              </a:ext>
            </a:extLst>
          </p:cNvPr>
          <p:cNvPicPr>
            <a:picLocks noChangeAspect="1"/>
          </p:cNvPicPr>
          <p:nvPr/>
        </p:nvPicPr>
        <p:blipFill>
          <a:blip r:embed="rId15"/>
          <a:stretch>
            <a:fillRect/>
          </a:stretch>
        </p:blipFill>
        <p:spPr>
          <a:xfrm>
            <a:off x="6781626" y="1139204"/>
            <a:ext cx="4788086" cy="3905729"/>
          </a:xfrm>
          <a:prstGeom prst="rect">
            <a:avLst/>
          </a:prstGeom>
        </p:spPr>
      </p:pic>
    </p:spTree>
    <p:extLst>
      <p:ext uri="{BB962C8B-B14F-4D97-AF65-F5344CB8AC3E}">
        <p14:creationId xmlns:p14="http://schemas.microsoft.com/office/powerpoint/2010/main" val="21802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165" y="1304027"/>
            <a:ext cx="11398895" cy="3366929"/>
          </a:xfrm>
        </p:spPr>
        <p:txBody>
          <a:bodyPr>
            <a:normAutofit lnSpcReduction="10000"/>
          </a:bodyPr>
          <a:lstStyle/>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any discussion around suicide and self-harm can be distressing</a:t>
            </a:r>
          </a:p>
          <a:p>
            <a:pPr marL="0" indent="0">
              <a:buNone/>
            </a:pPr>
            <a:endParaRPr lang="en-GB"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these slides may raise issues that make you feel uncomfortable</a:t>
            </a:r>
          </a:p>
          <a:p>
            <a:endParaRPr lang="en-GB"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please look after yourself, and step away if you need to </a:t>
            </a:r>
          </a:p>
          <a:p>
            <a:endParaRPr lang="en-GB"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if you feel you need immediate support, please contact a help-line:</a:t>
            </a:r>
          </a:p>
          <a:p>
            <a:endParaRPr lang="en-GB" sz="3500" dirty="0"/>
          </a:p>
          <a:p>
            <a:endParaRPr lang="en-GB" b="1" dirty="0"/>
          </a:p>
        </p:txBody>
      </p:sp>
      <p:pic>
        <p:nvPicPr>
          <p:cNvPr id="1026" name="Picture 2" descr="C.A.L.L. Mental Health Helpline - Community Advice and Listening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65" y="4735484"/>
            <a:ext cx="4211851" cy="684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499" y="5640783"/>
            <a:ext cx="4252706" cy="1200329"/>
          </a:xfrm>
          <a:prstGeom prst="rect">
            <a:avLst/>
          </a:prstGeom>
          <a:solidFill>
            <a:schemeClr val="bg1"/>
          </a:solidFill>
        </p:spPr>
        <p:txBody>
          <a:bodyPr wrap="square" rtlCol="0">
            <a:spAutoFit/>
          </a:bodyPr>
          <a:lstStyle/>
          <a:p>
            <a:r>
              <a:rPr lang="en-GB" sz="2400" b="1" dirty="0">
                <a:solidFill>
                  <a:srgbClr val="5D9CC3"/>
                </a:solidFill>
              </a:rPr>
              <a:t>Freephone: </a:t>
            </a:r>
            <a:r>
              <a:rPr lang="en-GB" sz="2400" b="1" dirty="0">
                <a:solidFill>
                  <a:srgbClr val="92D050"/>
                </a:solidFill>
              </a:rPr>
              <a:t>0800 132 737</a:t>
            </a:r>
          </a:p>
          <a:p>
            <a:r>
              <a:rPr lang="en-GB" sz="2400" b="1" dirty="0">
                <a:solidFill>
                  <a:srgbClr val="5D9CC3"/>
                </a:solidFill>
              </a:rPr>
              <a:t>Text </a:t>
            </a:r>
            <a:r>
              <a:rPr lang="en-GB" sz="2400" dirty="0">
                <a:solidFill>
                  <a:srgbClr val="5D9CC3"/>
                </a:solidFill>
              </a:rPr>
              <a:t>help </a:t>
            </a:r>
            <a:r>
              <a:rPr lang="en-GB" sz="2400" b="1" dirty="0">
                <a:solidFill>
                  <a:srgbClr val="5D9CC3"/>
                </a:solidFill>
              </a:rPr>
              <a:t>to: </a:t>
            </a:r>
            <a:r>
              <a:rPr lang="en-GB" sz="2400" b="1" dirty="0">
                <a:solidFill>
                  <a:srgbClr val="92D050"/>
                </a:solidFill>
              </a:rPr>
              <a:t>81066</a:t>
            </a:r>
          </a:p>
          <a:p>
            <a:endParaRPr lang="en-GB" sz="2400" b="1" dirty="0">
              <a:solidFill>
                <a:srgbClr val="92D050"/>
              </a:solidFill>
            </a:endParaRPr>
          </a:p>
        </p:txBody>
      </p:sp>
      <p:sp>
        <p:nvSpPr>
          <p:cNvPr id="4" name="TextBox 3">
            <a:extLst>
              <a:ext uri="{FF2B5EF4-FFF2-40B4-BE49-F238E27FC236}">
                <a16:creationId xmlns:a16="http://schemas.microsoft.com/office/drawing/2014/main" id="{E5598418-4386-4656-82C0-0317FFCE1006}"/>
              </a:ext>
            </a:extLst>
          </p:cNvPr>
          <p:cNvSpPr txBox="1"/>
          <p:nvPr/>
        </p:nvSpPr>
        <p:spPr>
          <a:xfrm>
            <a:off x="8812065" y="4804833"/>
            <a:ext cx="3162300" cy="1984533"/>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C6334D08-D387-44E6-91FD-7EACF7805CC1}"/>
              </a:ext>
            </a:extLst>
          </p:cNvPr>
          <p:cNvPicPr>
            <a:picLocks noChangeAspect="1"/>
          </p:cNvPicPr>
          <p:nvPr/>
        </p:nvPicPr>
        <p:blipFill>
          <a:blip r:embed="rId4"/>
          <a:stretch>
            <a:fillRect/>
          </a:stretch>
        </p:blipFill>
        <p:spPr>
          <a:xfrm>
            <a:off x="5090159" y="4692492"/>
            <a:ext cx="3722952" cy="1786685"/>
          </a:xfrm>
          <a:prstGeom prst="rect">
            <a:avLst/>
          </a:prstGeom>
        </p:spPr>
      </p:pic>
      <p:pic>
        <p:nvPicPr>
          <p:cNvPr id="2050" name="Picture 2" descr="Help Us to Help You | GOV.WALES">
            <a:extLst>
              <a:ext uri="{FF2B5EF4-FFF2-40B4-BE49-F238E27FC236}">
                <a16:creationId xmlns:a16="http://schemas.microsoft.com/office/drawing/2014/main" id="{1C5F6B03-F539-7D74-FC3C-CB47BE8FBA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2580" y="4675778"/>
            <a:ext cx="2681270" cy="17866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9F00AF-F667-4684-B23A-D954448E24BE}"/>
              </a:ext>
            </a:extLst>
          </p:cNvPr>
          <p:cNvSpPr txBox="1"/>
          <p:nvPr/>
        </p:nvSpPr>
        <p:spPr>
          <a:xfrm>
            <a:off x="757165" y="168640"/>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Self-care and safety</a:t>
            </a:r>
            <a:endParaRPr lang="en-GB" sz="3200" dirty="0">
              <a:solidFill>
                <a:schemeClr val="bg1"/>
              </a:solidFill>
            </a:endParaRPr>
          </a:p>
        </p:txBody>
      </p:sp>
    </p:spTree>
    <p:extLst>
      <p:ext uri="{BB962C8B-B14F-4D97-AF65-F5344CB8AC3E}">
        <p14:creationId xmlns:p14="http://schemas.microsoft.com/office/powerpoint/2010/main" val="29019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D5C687-FEBD-86AD-9F5F-4A25D03C7179}"/>
              </a:ext>
            </a:extLst>
          </p:cNvPr>
          <p:cNvSpPr/>
          <p:nvPr/>
        </p:nvSpPr>
        <p:spPr>
          <a:xfrm>
            <a:off x="762208" y="5228911"/>
            <a:ext cx="11249363" cy="1709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EC5E3551-4AEF-68E8-E6A5-AB9954E1C0CB}"/>
              </a:ext>
            </a:extLst>
          </p:cNvPr>
          <p:cNvGrpSpPr/>
          <p:nvPr/>
        </p:nvGrpSpPr>
        <p:grpSpPr>
          <a:xfrm>
            <a:off x="584792" y="1132435"/>
            <a:ext cx="11479513" cy="4288330"/>
            <a:chOff x="473243" y="1369407"/>
            <a:chExt cx="11641131" cy="3862388"/>
          </a:xfrm>
        </p:grpSpPr>
        <p:pic>
          <p:nvPicPr>
            <p:cNvPr id="17" name="Picture 16">
              <a:hlinkClick r:id="rId3"/>
              <a:extLst>
                <a:ext uri="{FF2B5EF4-FFF2-40B4-BE49-F238E27FC236}">
                  <a16:creationId xmlns:a16="http://schemas.microsoft.com/office/drawing/2014/main" id="{5CA86165-B62E-6CE6-41A0-51A719334B88}"/>
                </a:ext>
              </a:extLst>
            </p:cNvPr>
            <p:cNvPicPr>
              <a:picLocks noChangeAspect="1"/>
            </p:cNvPicPr>
            <p:nvPr/>
          </p:nvPicPr>
          <p:blipFill>
            <a:blip r:embed="rId4"/>
            <a:stretch>
              <a:fillRect/>
            </a:stretch>
          </p:blipFill>
          <p:spPr>
            <a:xfrm>
              <a:off x="473243" y="1369407"/>
              <a:ext cx="5947538" cy="3862388"/>
            </a:xfrm>
            <a:prstGeom prst="rect">
              <a:avLst/>
            </a:prstGeom>
          </p:spPr>
        </p:pic>
        <p:pic>
          <p:nvPicPr>
            <p:cNvPr id="19" name="Picture 18">
              <a:extLst>
                <a:ext uri="{FF2B5EF4-FFF2-40B4-BE49-F238E27FC236}">
                  <a16:creationId xmlns:a16="http://schemas.microsoft.com/office/drawing/2014/main" id="{98C28244-01FC-DDAD-4E95-547DDE482C9C}"/>
                </a:ext>
              </a:extLst>
            </p:cNvPr>
            <p:cNvPicPr>
              <a:picLocks noChangeAspect="1"/>
            </p:cNvPicPr>
            <p:nvPr/>
          </p:nvPicPr>
          <p:blipFill>
            <a:blip r:embed="rId5"/>
            <a:stretch>
              <a:fillRect/>
            </a:stretch>
          </p:blipFill>
          <p:spPr>
            <a:xfrm>
              <a:off x="6420780" y="1967469"/>
              <a:ext cx="5693594" cy="2898009"/>
            </a:xfrm>
            <a:prstGeom prst="rect">
              <a:avLst/>
            </a:prstGeom>
          </p:spPr>
        </p:pic>
      </p:grpSp>
      <p:sp>
        <p:nvSpPr>
          <p:cNvPr id="20" name="AutoShape 2" descr="Kent County Council Logo PNG Transparent – Brands Logos">
            <a:extLst>
              <a:ext uri="{FF2B5EF4-FFF2-40B4-BE49-F238E27FC236}">
                <a16:creationId xmlns:a16="http://schemas.microsoft.com/office/drawing/2014/main" id="{5DE23D3D-99C8-324B-F830-C59F955CAD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4" descr="Kent County Council Logo PNG Transparent – Brands Logos">
            <a:extLst>
              <a:ext uri="{FF2B5EF4-FFF2-40B4-BE49-F238E27FC236}">
                <a16:creationId xmlns:a16="http://schemas.microsoft.com/office/drawing/2014/main" id="{ECBD02A3-7A2D-386B-D8F6-B0507001FCB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a:hlinkClick r:id="rId3"/>
            <a:extLst>
              <a:ext uri="{FF2B5EF4-FFF2-40B4-BE49-F238E27FC236}">
                <a16:creationId xmlns:a16="http://schemas.microsoft.com/office/drawing/2014/main" id="{3894060A-3C53-0CD3-907F-FF5947390B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1648" y="4138311"/>
            <a:ext cx="3336728" cy="33367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3C21CD6-9B5C-6775-8BEE-E4C6C94D495E}"/>
              </a:ext>
            </a:extLst>
          </p:cNvPr>
          <p:cNvSpPr txBox="1"/>
          <p:nvPr/>
        </p:nvSpPr>
        <p:spPr>
          <a:xfrm>
            <a:off x="483900" y="189547"/>
            <a:ext cx="755431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Learning from other RTSSS systems</a:t>
            </a:r>
            <a:endParaRPr lang="en-GB" sz="3200" dirty="0">
              <a:solidFill>
                <a:schemeClr val="bg1"/>
              </a:solidFill>
            </a:endParaRPr>
          </a:p>
        </p:txBody>
      </p:sp>
      <p:sp>
        <p:nvSpPr>
          <p:cNvPr id="4" name="TextBox 3">
            <a:extLst>
              <a:ext uri="{FF2B5EF4-FFF2-40B4-BE49-F238E27FC236}">
                <a16:creationId xmlns:a16="http://schemas.microsoft.com/office/drawing/2014/main" id="{31781D2A-3E55-5284-661C-C571CDC920CE}"/>
              </a:ext>
            </a:extLst>
          </p:cNvPr>
          <p:cNvSpPr txBox="1"/>
          <p:nvPr/>
        </p:nvSpPr>
        <p:spPr>
          <a:xfrm>
            <a:off x="6525732" y="5806675"/>
            <a:ext cx="5212612" cy="584775"/>
          </a:xfrm>
          <a:prstGeom prst="rect">
            <a:avLst/>
          </a:prstGeom>
          <a:noFill/>
        </p:spPr>
        <p:txBody>
          <a:bodyPr wrap="square">
            <a:spAutoFit/>
          </a:bodyPr>
          <a:lstStyle/>
          <a:p>
            <a:r>
              <a:rPr lang="en-GB" sz="1600" dirty="0">
                <a:hlinkClick r:id="rId3"/>
              </a:rPr>
              <a:t>Kent and Medway: Highlighting the relationship between domestic abuse and suicide | Local Government Association</a:t>
            </a:r>
            <a:endParaRPr lang="en-GB" sz="1600" dirty="0"/>
          </a:p>
        </p:txBody>
      </p:sp>
    </p:spTree>
    <p:extLst>
      <p:ext uri="{BB962C8B-B14F-4D97-AF65-F5344CB8AC3E}">
        <p14:creationId xmlns:p14="http://schemas.microsoft.com/office/powerpoint/2010/main" val="14284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795337" y="1400955"/>
            <a:ext cx="5158895" cy="5279036"/>
          </a:xfrm>
        </p:spPr>
        <p:txBody>
          <a:bodyPr>
            <a:normAutofit/>
          </a:bodyPr>
          <a:lstStyle/>
          <a:p>
            <a:pPr marL="0" indent="0">
              <a:buNone/>
            </a:pPr>
            <a:r>
              <a:rPr lang="en-GB" sz="2600" dirty="0">
                <a:solidFill>
                  <a:srgbClr val="083E46"/>
                </a:solidFill>
                <a:latin typeface="Roboto" panose="02000000000000000000" pitchFamily="2" charset="0"/>
                <a:ea typeface="Roboto" panose="02000000000000000000" pitchFamily="2" charset="0"/>
                <a:cs typeface="Roboto" panose="02000000000000000000" pitchFamily="2" charset="0"/>
              </a:rPr>
              <a:t>ONS data</a:t>
            </a:r>
          </a:p>
          <a:p>
            <a:pPr marL="0" indent="0">
              <a:buNone/>
            </a:pPr>
            <a:endParaRPr lang="en-GB" sz="16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accurate, but not as timely (reported annually)</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coroner confirmed death registrations</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40 years of data showing long-term trends relating to risk factors, groups, and places that can inform planned prevention measures (proactive)</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reports age-adjusted rates that allows for comparisons between groups and geographical areas that have different age profiles in their populations</a:t>
            </a:r>
          </a:p>
          <a:p>
            <a:pPr marL="0" indent="0">
              <a:buNone/>
            </a:pP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 </a:t>
            </a:r>
          </a:p>
          <a:p>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61E515F9-584B-9B0E-53D7-C739C293B6BF}"/>
              </a:ext>
            </a:extLst>
          </p:cNvPr>
          <p:cNvSpPr txBox="1"/>
          <p:nvPr/>
        </p:nvSpPr>
        <p:spPr>
          <a:xfrm>
            <a:off x="600074" y="156743"/>
            <a:ext cx="10436521"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Implications for prevention – using different datasets</a:t>
            </a:r>
            <a:endParaRPr lang="en-GB" sz="3200" dirty="0">
              <a:solidFill>
                <a:schemeClr val="bg1"/>
              </a:solidFill>
            </a:endParaRPr>
          </a:p>
        </p:txBody>
      </p:sp>
      <p:sp>
        <p:nvSpPr>
          <p:cNvPr id="2" name="Content Placeholder 2">
            <a:extLst>
              <a:ext uri="{FF2B5EF4-FFF2-40B4-BE49-F238E27FC236}">
                <a16:creationId xmlns:a16="http://schemas.microsoft.com/office/drawing/2014/main" id="{CD82FE84-BEAE-8BBD-9DA2-312BE753FC52}"/>
              </a:ext>
            </a:extLst>
          </p:cNvPr>
          <p:cNvSpPr txBox="1">
            <a:spLocks/>
          </p:cNvSpPr>
          <p:nvPr/>
        </p:nvSpPr>
        <p:spPr>
          <a:xfrm>
            <a:off x="6237770" y="1400955"/>
            <a:ext cx="5535130" cy="5279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083E46"/>
                </a:solidFill>
                <a:latin typeface="Roboto" panose="02000000000000000000" pitchFamily="2" charset="0"/>
                <a:ea typeface="Roboto" panose="02000000000000000000" pitchFamily="2" charset="0"/>
                <a:cs typeface="Roboto" panose="02000000000000000000" pitchFamily="2" charset="0"/>
              </a:rPr>
              <a:t>RTSSS data</a:t>
            </a:r>
          </a:p>
          <a:p>
            <a:pPr marL="0" indent="0">
              <a:buFont typeface="Arial" panose="020B0604020202020204" pitchFamily="34" charset="0"/>
              <a:buNone/>
            </a:pPr>
            <a:endParaRPr lang="en-GB" sz="16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timely (reported monthly) but not as accurate</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police identified suspected suicides</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1 year of data showing most recently observed associated factors</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enables more timely response to those bereaved or affected, and to identify clusters (reactive)</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reports crude or absolute rates which can help to determine how much resource is needed to act effectively. It is not as suitable for comparing between areas</a:t>
            </a:r>
          </a:p>
          <a:p>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Font typeface="Arial" panose="020B0604020202020204" pitchFamily="34" charse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971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795337" y="1334415"/>
            <a:ext cx="10601325" cy="5279036"/>
          </a:xfrm>
        </p:spPr>
        <p:txBody>
          <a:bodyPr>
            <a:normAutofit/>
          </a:bodyPr>
          <a:lstStyle/>
          <a:p>
            <a:r>
              <a:rPr lang="en-GB" sz="2600" dirty="0">
                <a:solidFill>
                  <a:srgbClr val="117D8C"/>
                </a:solidFill>
                <a:latin typeface="Roboto" panose="02000000000000000000" pitchFamily="2" charset="0"/>
                <a:ea typeface="Roboto" panose="02000000000000000000" pitchFamily="2" charset="0"/>
                <a:cs typeface="Roboto" panose="02000000000000000000" pitchFamily="2" charset="0"/>
              </a:rPr>
              <a:t>proportion of male suicides and complexity around their needs</a:t>
            </a:r>
          </a:p>
          <a:p>
            <a:r>
              <a:rPr lang="en-GB" sz="2600" dirty="0">
                <a:solidFill>
                  <a:srgbClr val="117D8C"/>
                </a:solidFill>
                <a:latin typeface="Roboto" panose="02000000000000000000" pitchFamily="2" charset="0"/>
                <a:ea typeface="Roboto" panose="02000000000000000000" pitchFamily="2" charset="0"/>
                <a:cs typeface="Roboto" panose="02000000000000000000" pitchFamily="2" charset="0"/>
              </a:rPr>
              <a:t>significance of socio-economic factors such as living alone; relationship issues; loss or bereavement; unemployment; living in more deprived or under-served communities</a:t>
            </a:r>
          </a:p>
          <a:p>
            <a:r>
              <a:rPr lang="en-GB" sz="2600" dirty="0">
                <a:solidFill>
                  <a:srgbClr val="117D8C"/>
                </a:solidFill>
                <a:latin typeface="Roboto" panose="02000000000000000000" pitchFamily="2" charset="0"/>
                <a:ea typeface="Roboto" panose="02000000000000000000" pitchFamily="2" charset="0"/>
                <a:cs typeface="Roboto" panose="02000000000000000000" pitchFamily="2" charset="0"/>
              </a:rPr>
              <a:t>significance of behavioural factors such as substance use, being exposed to violence/abuse</a:t>
            </a:r>
          </a:p>
          <a:p>
            <a:r>
              <a:rPr lang="en-GB" sz="2600" dirty="0">
                <a:solidFill>
                  <a:srgbClr val="117D8C"/>
                </a:solidFill>
                <a:latin typeface="Roboto" panose="02000000000000000000" pitchFamily="2" charset="0"/>
                <a:ea typeface="Roboto" panose="02000000000000000000" pitchFamily="2" charset="0"/>
                <a:cs typeface="Roboto" panose="02000000000000000000" pitchFamily="2" charset="0"/>
              </a:rPr>
              <a:t>potentially higher risk occupations (M – trades, F – caring/service)  </a:t>
            </a:r>
          </a:p>
          <a:p>
            <a:r>
              <a:rPr lang="en-GB" sz="2600" dirty="0">
                <a:solidFill>
                  <a:srgbClr val="117D8C"/>
                </a:solidFill>
                <a:latin typeface="Roboto" panose="02000000000000000000" pitchFamily="2" charset="0"/>
                <a:ea typeface="Roboto" panose="02000000000000000000" pitchFamily="2" charset="0"/>
                <a:cs typeface="Roboto" panose="02000000000000000000" pitchFamily="2" charset="0"/>
              </a:rPr>
              <a:t>opportunities to respond in mental health services and wider health and care system </a:t>
            </a:r>
          </a:p>
          <a:p>
            <a:pPr marL="0" indent="0">
              <a:buNone/>
            </a:pPr>
            <a:endParaRPr lang="en-GB" sz="2800"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61E515F9-584B-9B0E-53D7-C739C293B6BF}"/>
              </a:ext>
            </a:extLst>
          </p:cNvPr>
          <p:cNvSpPr txBox="1"/>
          <p:nvPr/>
        </p:nvSpPr>
        <p:spPr>
          <a:xfrm>
            <a:off x="600074" y="156743"/>
            <a:ext cx="9617813"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Implications for prevention</a:t>
            </a:r>
            <a:endParaRPr lang="en-GB" sz="3200" dirty="0">
              <a:solidFill>
                <a:schemeClr val="bg1"/>
              </a:solidFill>
            </a:endParaRPr>
          </a:p>
        </p:txBody>
      </p:sp>
    </p:spTree>
    <p:extLst>
      <p:ext uri="{BB962C8B-B14F-4D97-AF65-F5344CB8AC3E}">
        <p14:creationId xmlns:p14="http://schemas.microsoft.com/office/powerpoint/2010/main" val="14743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DF02617-D0A7-44D2-8C41-5EF8F9DFDE93">
            <a:extLst>
              <a:ext uri="{FF2B5EF4-FFF2-40B4-BE49-F238E27FC236}">
                <a16:creationId xmlns:a16="http://schemas.microsoft.com/office/drawing/2014/main" id="{0E1A96F0-3E11-ED98-E5CC-EF295E5D64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55" b="10775"/>
          <a:stretch/>
        </p:blipFill>
        <p:spPr bwMode="auto">
          <a:xfrm>
            <a:off x="647048" y="3530648"/>
            <a:ext cx="1485642" cy="11910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D2517AB7-26AE-4009-A36F-EE15662E6A74">
            <a:extLst>
              <a:ext uri="{FF2B5EF4-FFF2-40B4-BE49-F238E27FC236}">
                <a16:creationId xmlns:a16="http://schemas.microsoft.com/office/drawing/2014/main" id="{945FE30F-690C-D77F-2B5F-DA529301A48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42"/>
          <a:stretch/>
        </p:blipFill>
        <p:spPr bwMode="auto">
          <a:xfrm>
            <a:off x="681229" y="2283164"/>
            <a:ext cx="1325563" cy="12110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7A313978-9DC5-46B1-832C-0D35A34F4B97">
            <a:extLst>
              <a:ext uri="{FF2B5EF4-FFF2-40B4-BE49-F238E27FC236}">
                <a16:creationId xmlns:a16="http://schemas.microsoft.com/office/drawing/2014/main" id="{CFA5350A-C65A-2427-6D89-36A24B8625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15" b="10887"/>
          <a:stretch/>
        </p:blipFill>
        <p:spPr bwMode="auto">
          <a:xfrm>
            <a:off x="624609" y="1198606"/>
            <a:ext cx="1508081" cy="11799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D4ECBE-8C1F-8928-08D1-B3419B683652}"/>
              </a:ext>
            </a:extLst>
          </p:cNvPr>
          <p:cNvPicPr>
            <a:picLocks noChangeAspect="1"/>
          </p:cNvPicPr>
          <p:nvPr/>
        </p:nvPicPr>
        <p:blipFill>
          <a:blip r:embed="rId6"/>
          <a:stretch>
            <a:fillRect/>
          </a:stretch>
        </p:blipFill>
        <p:spPr>
          <a:xfrm>
            <a:off x="851691" y="4758167"/>
            <a:ext cx="1141576" cy="1152768"/>
          </a:xfrm>
          <a:prstGeom prst="rect">
            <a:avLst/>
          </a:prstGeom>
        </p:spPr>
      </p:pic>
      <p:sp>
        <p:nvSpPr>
          <p:cNvPr id="10" name="Content Placeholder 9">
            <a:extLst>
              <a:ext uri="{FF2B5EF4-FFF2-40B4-BE49-F238E27FC236}">
                <a16:creationId xmlns:a16="http://schemas.microsoft.com/office/drawing/2014/main" id="{43F2F14A-2534-009E-400E-BE32BF9FA1D6}"/>
              </a:ext>
            </a:extLst>
          </p:cNvPr>
          <p:cNvSpPr>
            <a:spLocks noGrp="1"/>
          </p:cNvSpPr>
          <p:nvPr>
            <p:ph idx="1"/>
          </p:nvPr>
        </p:nvSpPr>
        <p:spPr>
          <a:xfrm>
            <a:off x="2037274" y="1332392"/>
            <a:ext cx="9722335" cy="999912"/>
          </a:xfrm>
          <a:noFill/>
        </p:spPr>
        <p:txBody>
          <a:bodyPr>
            <a:normAutofit/>
          </a:bodyPr>
          <a:lstStyle/>
          <a:p>
            <a:r>
              <a:rPr lang="en-GB" sz="2200" dirty="0">
                <a:solidFill>
                  <a:srgbClr val="117D8C"/>
                </a:solidFill>
                <a:latin typeface="Roboto" panose="02000000000000000000" pitchFamily="2" charset="0"/>
                <a:ea typeface="Roboto" panose="02000000000000000000" pitchFamily="2" charset="0"/>
                <a:cs typeface="Roboto" panose="02000000000000000000" pitchFamily="2" charset="0"/>
              </a:rPr>
              <a:t>review evidence of effective interventions (male suicide prevention) and develop mechanisms to hear male voices in Wales, to shape how we respond to needs and improve access to support </a:t>
            </a:r>
          </a:p>
        </p:txBody>
      </p:sp>
      <p:sp>
        <p:nvSpPr>
          <p:cNvPr id="11" name="Content Placeholder 9">
            <a:extLst>
              <a:ext uri="{FF2B5EF4-FFF2-40B4-BE49-F238E27FC236}">
                <a16:creationId xmlns:a16="http://schemas.microsoft.com/office/drawing/2014/main" id="{1E668072-489A-07E4-0E16-E0377A4CAB8A}"/>
              </a:ext>
            </a:extLst>
          </p:cNvPr>
          <p:cNvSpPr txBox="1">
            <a:spLocks/>
          </p:cNvSpPr>
          <p:nvPr/>
        </p:nvSpPr>
        <p:spPr>
          <a:xfrm>
            <a:off x="2037274" y="2472048"/>
            <a:ext cx="10039350" cy="99991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work with colleagues in mental health services and primary care, and other front-line agencies to respond appropriately, based on evidence and continued learning, and to enable effective signposting to options for support</a:t>
            </a:r>
          </a:p>
        </p:txBody>
      </p:sp>
      <p:sp>
        <p:nvSpPr>
          <p:cNvPr id="12" name="Content Placeholder 9">
            <a:extLst>
              <a:ext uri="{FF2B5EF4-FFF2-40B4-BE49-F238E27FC236}">
                <a16:creationId xmlns:a16="http://schemas.microsoft.com/office/drawing/2014/main" id="{8373E488-400E-FDAE-BFC4-97DDB2C34EAF}"/>
              </a:ext>
            </a:extLst>
          </p:cNvPr>
          <p:cNvSpPr txBox="1">
            <a:spLocks/>
          </p:cNvSpPr>
          <p:nvPr/>
        </p:nvSpPr>
        <p:spPr>
          <a:xfrm>
            <a:off x="2090064" y="3565419"/>
            <a:ext cx="9797136" cy="99991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recognise areas of disadvantage/under-served communities to focus provision and support e.g.: support after suicide, and work with agencies that help people to manage financial challenges, unemployment, housing</a:t>
            </a:r>
          </a:p>
        </p:txBody>
      </p:sp>
      <p:sp>
        <p:nvSpPr>
          <p:cNvPr id="13" name="Content Placeholder 9">
            <a:extLst>
              <a:ext uri="{FF2B5EF4-FFF2-40B4-BE49-F238E27FC236}">
                <a16:creationId xmlns:a16="http://schemas.microsoft.com/office/drawing/2014/main" id="{B7BB67D7-C2B1-0C1F-A158-3F35BAE91ED2}"/>
              </a:ext>
            </a:extLst>
          </p:cNvPr>
          <p:cNvSpPr txBox="1">
            <a:spLocks/>
          </p:cNvSpPr>
          <p:nvPr/>
        </p:nvSpPr>
        <p:spPr>
          <a:xfrm>
            <a:off x="2090064" y="4737733"/>
            <a:ext cx="9669545" cy="9999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117D8C"/>
                </a:solidFill>
                <a:latin typeface="Roboto" panose="02000000000000000000" pitchFamily="2" charset="0"/>
                <a:ea typeface="Roboto" panose="02000000000000000000" pitchFamily="2" charset="0"/>
                <a:cs typeface="Roboto" panose="02000000000000000000" pitchFamily="2" charset="0"/>
              </a:rPr>
              <a:t>strengthen links with other policy areas such as substance use, domestic abuse, to identify opportunities for intervention and support in the context of complex lives and needs</a:t>
            </a:r>
          </a:p>
        </p:txBody>
      </p:sp>
      <p:sp>
        <p:nvSpPr>
          <p:cNvPr id="2" name="TextBox 1">
            <a:extLst>
              <a:ext uri="{FF2B5EF4-FFF2-40B4-BE49-F238E27FC236}">
                <a16:creationId xmlns:a16="http://schemas.microsoft.com/office/drawing/2014/main" id="{378FC7ED-9C5A-8B0F-5E38-0738C8DE3B07}"/>
              </a:ext>
            </a:extLst>
          </p:cNvPr>
          <p:cNvSpPr txBox="1"/>
          <p:nvPr/>
        </p:nvSpPr>
        <p:spPr>
          <a:xfrm>
            <a:off x="600074" y="156743"/>
            <a:ext cx="9617813"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Implications for prevention</a:t>
            </a:r>
            <a:endParaRPr lang="en-GB" sz="3200" dirty="0">
              <a:solidFill>
                <a:schemeClr val="bg1"/>
              </a:solidFill>
            </a:endParaRPr>
          </a:p>
        </p:txBody>
      </p:sp>
    </p:spTree>
    <p:extLst>
      <p:ext uri="{BB962C8B-B14F-4D97-AF65-F5344CB8AC3E}">
        <p14:creationId xmlns:p14="http://schemas.microsoft.com/office/powerpoint/2010/main" val="4832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46E1D-5E92-AF2B-B81A-EEEEDEB1E158}"/>
              </a:ext>
            </a:extLst>
          </p:cNvPr>
          <p:cNvSpPr>
            <a:spLocks noGrp="1"/>
          </p:cNvSpPr>
          <p:nvPr>
            <p:ph idx="1"/>
          </p:nvPr>
        </p:nvSpPr>
        <p:spPr>
          <a:xfrm>
            <a:off x="853440" y="1157331"/>
            <a:ext cx="9845040" cy="4775635"/>
          </a:xfrm>
        </p:spPr>
        <p:txBody>
          <a:bodyPr>
            <a:normAutofit fontScale="85000" lnSpcReduction="20000"/>
          </a:bodyPr>
          <a:lstStyle/>
          <a:p>
            <a:pPr marL="0" indent="0">
              <a:buNone/>
            </a:pPr>
            <a:r>
              <a:rPr lang="en-GB" sz="2400" b="1" dirty="0">
                <a:solidFill>
                  <a:srgbClr val="083E46"/>
                </a:solidFill>
                <a:latin typeface="Roboto" panose="02000000000000000000" pitchFamily="2" charset="0"/>
                <a:ea typeface="Roboto" panose="02000000000000000000" pitchFamily="2" charset="0"/>
                <a:cs typeface="Roboto" panose="02000000000000000000" pitchFamily="2" charset="0"/>
              </a:rPr>
              <a:t>Professor Ann John</a:t>
            </a:r>
            <a:r>
              <a:rPr lang="en-GB" sz="2400" dirty="0">
                <a:solidFill>
                  <a:srgbClr val="083E46"/>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Public Health and Psychiatry Health Data Science, Swansea University</a:t>
            </a:r>
          </a:p>
          <a:p>
            <a:pPr marL="0" indent="0">
              <a:buNone/>
            </a:pPr>
            <a:endParaRPr lang="en-GB" sz="2400"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b="1" dirty="0">
                <a:solidFill>
                  <a:srgbClr val="083E46"/>
                </a:solidFill>
                <a:latin typeface="Roboto" panose="02000000000000000000" pitchFamily="2" charset="0"/>
                <a:ea typeface="Roboto" panose="02000000000000000000" pitchFamily="2" charset="0"/>
                <a:cs typeface="Roboto" panose="02000000000000000000" pitchFamily="2" charset="0"/>
              </a:rPr>
              <a:t>Dr Rosalind Reilly</a:t>
            </a:r>
            <a:r>
              <a:rPr lang="en-GB" sz="2400" dirty="0">
                <a:solidFill>
                  <a:srgbClr val="083E46"/>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RTSSS Programme Lead, Public Health Wales</a:t>
            </a:r>
          </a:p>
          <a:p>
            <a:pPr marL="0" indent="0">
              <a:buNone/>
            </a:pPr>
            <a:endParaRPr lang="en-GB" sz="2400"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b="1" dirty="0">
                <a:solidFill>
                  <a:srgbClr val="083E46"/>
                </a:solidFill>
                <a:latin typeface="Roboto" panose="02000000000000000000" pitchFamily="2" charset="0"/>
                <a:ea typeface="Roboto" panose="02000000000000000000" pitchFamily="2" charset="0"/>
                <a:cs typeface="Roboto" panose="02000000000000000000" pitchFamily="2" charset="0"/>
              </a:rPr>
              <a:t>Kim Swain</a:t>
            </a:r>
            <a:r>
              <a:rPr lang="en-GB" sz="2400" dirty="0">
                <a:solidFill>
                  <a:srgbClr val="083E46"/>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Knowledge and Analytical Services, Welsh Government </a:t>
            </a:r>
          </a:p>
          <a:p>
            <a:pPr marL="0" indent="0">
              <a:buNone/>
            </a:pPr>
            <a:endParaRPr lang="en-GB" sz="2400"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b="1" dirty="0">
                <a:solidFill>
                  <a:srgbClr val="083E46"/>
                </a:solidFill>
                <a:latin typeface="Roboto" panose="02000000000000000000" pitchFamily="2" charset="0"/>
                <a:ea typeface="Roboto" panose="02000000000000000000" pitchFamily="2" charset="0"/>
                <a:cs typeface="Roboto" panose="02000000000000000000" pitchFamily="2" charset="0"/>
              </a:rPr>
              <a:t>David Mais</a:t>
            </a:r>
            <a:endParaRPr lang="en-GB" sz="2400" dirty="0">
              <a:solidFill>
                <a:srgbClr val="083E46"/>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Office for National Statistics</a:t>
            </a:r>
          </a:p>
          <a:p>
            <a:pPr marL="0" indent="0">
              <a:buNone/>
            </a:pPr>
            <a:endParaRPr lang="en-GB" sz="2400" b="1" dirty="0">
              <a:solidFill>
                <a:srgbClr val="117D8C"/>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b="1" dirty="0">
                <a:solidFill>
                  <a:srgbClr val="083E46"/>
                </a:solidFill>
                <a:latin typeface="Roboto" panose="02000000000000000000" pitchFamily="2" charset="0"/>
                <a:ea typeface="Roboto" panose="02000000000000000000" pitchFamily="2" charset="0"/>
                <a:cs typeface="Roboto" panose="02000000000000000000" pitchFamily="2" charset="0"/>
              </a:rPr>
              <a:t>Claire Cotter</a:t>
            </a:r>
            <a:r>
              <a:rPr lang="en-GB" sz="2400" dirty="0">
                <a:solidFill>
                  <a:srgbClr val="083E46"/>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National Programme Lead for suicide and self-harm prevention, NHS Wales Executive</a:t>
            </a:r>
          </a:p>
          <a:p>
            <a:endParaRPr lang="en-GB" dirty="0"/>
          </a:p>
        </p:txBody>
      </p:sp>
      <p:sp>
        <p:nvSpPr>
          <p:cNvPr id="4" name="TextBox 3">
            <a:extLst>
              <a:ext uri="{FF2B5EF4-FFF2-40B4-BE49-F238E27FC236}">
                <a16:creationId xmlns:a16="http://schemas.microsoft.com/office/drawing/2014/main" id="{F39920CA-1804-3702-693A-323F320BA025}"/>
              </a:ext>
            </a:extLst>
          </p:cNvPr>
          <p:cNvSpPr txBox="1"/>
          <p:nvPr/>
        </p:nvSpPr>
        <p:spPr>
          <a:xfrm>
            <a:off x="753140" y="178008"/>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Acknowledgements</a:t>
            </a:r>
            <a:endParaRPr lang="en-GB" sz="3200" dirty="0">
              <a:solidFill>
                <a:schemeClr val="bg1"/>
              </a:solidFill>
            </a:endParaRPr>
          </a:p>
        </p:txBody>
      </p:sp>
    </p:spTree>
    <p:extLst>
      <p:ext uri="{BB962C8B-B14F-4D97-AF65-F5344CB8AC3E}">
        <p14:creationId xmlns:p14="http://schemas.microsoft.com/office/powerpoint/2010/main" val="4053604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5643D3-879D-EB1E-03D2-58B5512F52B4}"/>
              </a:ext>
            </a:extLst>
          </p:cNvPr>
          <p:cNvSpPr txBox="1"/>
          <p:nvPr/>
        </p:nvSpPr>
        <p:spPr>
          <a:xfrm>
            <a:off x="753139" y="178008"/>
            <a:ext cx="11336080"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If you want to know more about suicide prevention in Wales</a:t>
            </a:r>
            <a:endParaRPr lang="en-GB" sz="3200" dirty="0">
              <a:solidFill>
                <a:schemeClr val="bg1"/>
              </a:solidFill>
            </a:endParaRPr>
          </a:p>
        </p:txBody>
      </p:sp>
      <p:pic>
        <p:nvPicPr>
          <p:cNvPr id="6" name="Picture 5">
            <a:hlinkClick r:id="rId3"/>
            <a:extLst>
              <a:ext uri="{FF2B5EF4-FFF2-40B4-BE49-F238E27FC236}">
                <a16:creationId xmlns:a16="http://schemas.microsoft.com/office/drawing/2014/main" id="{C96A2F04-3EE2-6AAB-8D63-E7CD2BEE742D}"/>
              </a:ext>
            </a:extLst>
          </p:cNvPr>
          <p:cNvPicPr>
            <a:picLocks noChangeAspect="1"/>
          </p:cNvPicPr>
          <p:nvPr/>
        </p:nvPicPr>
        <p:blipFill>
          <a:blip r:embed="rId4"/>
          <a:stretch>
            <a:fillRect/>
          </a:stretch>
        </p:blipFill>
        <p:spPr>
          <a:xfrm>
            <a:off x="1578935" y="1855932"/>
            <a:ext cx="9034130" cy="3332980"/>
          </a:xfrm>
          <a:prstGeom prst="rect">
            <a:avLst/>
          </a:prstGeom>
        </p:spPr>
      </p:pic>
      <p:pic>
        <p:nvPicPr>
          <p:cNvPr id="7" name="Picture 6" descr="Click Hand Tap transparent PNG - StickPNG">
            <a:extLst>
              <a:ext uri="{FF2B5EF4-FFF2-40B4-BE49-F238E27FC236}">
                <a16:creationId xmlns:a16="http://schemas.microsoft.com/office/drawing/2014/main" id="{3CDF7D6D-142D-30CB-2580-5AA99A43F5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1651" y="3265850"/>
            <a:ext cx="513143" cy="51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5643D3-879D-EB1E-03D2-58B5512F52B4}"/>
              </a:ext>
            </a:extLst>
          </p:cNvPr>
          <p:cNvSpPr txBox="1"/>
          <p:nvPr/>
        </p:nvSpPr>
        <p:spPr>
          <a:xfrm>
            <a:off x="753139" y="178008"/>
            <a:ext cx="11336080"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If you want to know more about suicide prevention in Wales</a:t>
            </a:r>
            <a:endParaRPr lang="en-GB" sz="3200" dirty="0">
              <a:solidFill>
                <a:schemeClr val="bg1"/>
              </a:solidFill>
            </a:endParaRPr>
          </a:p>
        </p:txBody>
      </p:sp>
      <p:sp>
        <p:nvSpPr>
          <p:cNvPr id="5" name="TextBox 4">
            <a:extLst>
              <a:ext uri="{FF2B5EF4-FFF2-40B4-BE49-F238E27FC236}">
                <a16:creationId xmlns:a16="http://schemas.microsoft.com/office/drawing/2014/main" id="{94CFD8CF-C378-B604-689A-3ED85B18D78B}"/>
              </a:ext>
            </a:extLst>
          </p:cNvPr>
          <p:cNvSpPr txBox="1"/>
          <p:nvPr/>
        </p:nvSpPr>
        <p:spPr>
          <a:xfrm>
            <a:off x="753139" y="1269204"/>
            <a:ext cx="11070267" cy="4770537"/>
          </a:xfrm>
          <a:prstGeom prst="rect">
            <a:avLst/>
          </a:prstGeom>
          <a:noFill/>
        </p:spPr>
        <p:txBody>
          <a:bodyPr wrap="square">
            <a:spAutoFit/>
          </a:bodyPr>
          <a:lstStyle/>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National Suicide and Self-harm Prevention Strategy for Wales [DRAFT]</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hlinkClick r:id="rId3"/>
              </a:rPr>
              <a:t>https://www.gov.wales/draft-suicide-and-self-harm-prevention-strategy</a:t>
            </a: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National Advisory and Liaison Service for Wales </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(for those who have been affected by a sudden or unexplained death that might be a suicide) </a:t>
            </a:r>
          </a:p>
          <a:p>
            <a:r>
              <a:rPr lang="en-GB" sz="2000" dirty="0">
                <a:latin typeface="Roboto" panose="02000000000000000000" pitchFamily="2" charset="0"/>
                <a:ea typeface="Roboto" panose="02000000000000000000" pitchFamily="2" charset="0"/>
                <a:cs typeface="Roboto" panose="02000000000000000000" pitchFamily="2" charset="0"/>
                <a:hlinkClick r:id="rId4"/>
              </a:rPr>
              <a:t>https://nals.cymru/</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Help is at Hand Cymru</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(an online resource for those who have been affected by a sudden death that might be a suicide)</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hlinkClick r:id="rId5"/>
              </a:rPr>
              <a:t>https://www.sshp.wales/en/help-is-at-hand/</a:t>
            </a: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 </a:t>
            </a:r>
          </a:p>
          <a:p>
            <a:endParaRPr lang="en-GB" sz="24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Knowledge and evidence base (SSHP Cymru Digital HUB)</a:t>
            </a:r>
          </a:p>
          <a:p>
            <a:r>
              <a:rPr lang="en-GB" sz="2000" dirty="0">
                <a:latin typeface="Roboto" panose="02000000000000000000" pitchFamily="2" charset="0"/>
                <a:ea typeface="Roboto" panose="02000000000000000000" pitchFamily="2" charset="0"/>
                <a:cs typeface="Roboto" panose="02000000000000000000" pitchFamily="2" charset="0"/>
                <a:hlinkClick r:id="rId6"/>
              </a:rPr>
              <a:t>https://www.sshp.wales/en/knowledge-base/</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descr="Click Hand Tap transparent PNG - StickPNG">
            <a:extLst>
              <a:ext uri="{FF2B5EF4-FFF2-40B4-BE49-F238E27FC236}">
                <a16:creationId xmlns:a16="http://schemas.microsoft.com/office/drawing/2014/main" id="{3CDF7D6D-142D-30CB-2580-5AA99A43F5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9270" y="1754925"/>
            <a:ext cx="513143" cy="51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3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DBCA5-47FD-514F-C532-BF68059E4B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FFBBAC-1BAF-E559-B3F2-7039EBB88BFE}"/>
              </a:ext>
            </a:extLst>
          </p:cNvPr>
          <p:cNvSpPr txBox="1"/>
          <p:nvPr/>
        </p:nvSpPr>
        <p:spPr>
          <a:xfrm>
            <a:off x="753139" y="178008"/>
            <a:ext cx="11336080"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If you want to know more about suicide prevention in Wales</a:t>
            </a:r>
            <a:endParaRPr lang="en-GB" sz="3200" dirty="0">
              <a:solidFill>
                <a:schemeClr val="bg1"/>
              </a:solidFill>
            </a:endParaRPr>
          </a:p>
        </p:txBody>
      </p:sp>
      <p:pic>
        <p:nvPicPr>
          <p:cNvPr id="7" name="Picture 6" descr="Click Hand Tap transparent PNG - StickPNG">
            <a:extLst>
              <a:ext uri="{FF2B5EF4-FFF2-40B4-BE49-F238E27FC236}">
                <a16:creationId xmlns:a16="http://schemas.microsoft.com/office/drawing/2014/main" id="{EE36A65D-064E-1176-E49C-50F4ACEE47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940" y="2339716"/>
            <a:ext cx="513143" cy="513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2BBDFA-03DF-A53E-6D18-374943F7C29E}"/>
              </a:ext>
            </a:extLst>
          </p:cNvPr>
          <p:cNvSpPr txBox="1"/>
          <p:nvPr/>
        </p:nvSpPr>
        <p:spPr>
          <a:xfrm>
            <a:off x="1139082" y="1875259"/>
            <a:ext cx="10825717" cy="3631763"/>
          </a:xfrm>
          <a:prstGeom prst="rect">
            <a:avLst/>
          </a:prstGeom>
          <a:noFill/>
        </p:spPr>
        <p:txBody>
          <a:bodyPr wrap="square">
            <a:spAutoFit/>
          </a:bodyPr>
          <a:lstStyle/>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Samaritans Cymru</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hlinkClick r:id="rId4"/>
              </a:rPr>
              <a:t>https://www.samaritans.org/samaritans-cymru/</a:t>
            </a: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 </a:t>
            </a:r>
          </a:p>
          <a:p>
            <a:endParaRPr lang="en-GB" dirty="0"/>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PAPYRUS Prevention of Young Suicide </a:t>
            </a:r>
          </a:p>
          <a:p>
            <a:r>
              <a:rPr lang="en-GB" sz="2000" dirty="0">
                <a:latin typeface="Roboto" panose="02000000000000000000" pitchFamily="2" charset="0"/>
                <a:ea typeface="Roboto" panose="02000000000000000000" pitchFamily="2" charset="0"/>
                <a:cs typeface="Roboto" panose="02000000000000000000" pitchFamily="2" charset="0"/>
                <a:hlinkClick r:id="rId5"/>
              </a:rPr>
              <a:t>https://www.papyrus-uk.org/contact-us/</a:t>
            </a:r>
            <a:r>
              <a:rPr lang="en-GB" sz="2000" dirty="0">
                <a:latin typeface="Roboto" panose="02000000000000000000" pitchFamily="2" charset="0"/>
                <a:ea typeface="Roboto" panose="02000000000000000000" pitchFamily="2" charset="0"/>
                <a:cs typeface="Roboto" panose="02000000000000000000" pitchFamily="2" charset="0"/>
              </a:rPr>
              <a:t> </a:t>
            </a: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(to find offices in Wales)</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MIND Cymru</a:t>
            </a:r>
          </a:p>
          <a:p>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hlinkClick r:id="rId6"/>
              </a:rPr>
              <a:t>https://www.mind.org.uk/about-us/mind-cymru-mind-in-wales/</a:t>
            </a:r>
            <a:r>
              <a:rPr lang="en-GB" sz="2000" dirty="0">
                <a:solidFill>
                  <a:srgbClr val="117D8C"/>
                </a:solidFill>
                <a:latin typeface="Roboto" panose="02000000000000000000" pitchFamily="2" charset="0"/>
                <a:ea typeface="Roboto" panose="02000000000000000000" pitchFamily="2" charset="0"/>
                <a:cs typeface="Roboto" panose="02000000000000000000" pitchFamily="2" charset="0"/>
              </a:rPr>
              <a:t> </a:t>
            </a:r>
          </a:p>
          <a:p>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sz="20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7021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341B-5415-4BED-BCFD-8911FDB43415}"/>
              </a:ext>
            </a:extLst>
          </p:cNvPr>
          <p:cNvSpPr>
            <a:spLocks noGrp="1"/>
          </p:cNvSpPr>
          <p:nvPr>
            <p:ph type="title"/>
          </p:nvPr>
        </p:nvSpPr>
        <p:spPr>
          <a:xfrm>
            <a:off x="400050" y="2594768"/>
            <a:ext cx="11334750" cy="1325563"/>
          </a:xfrm>
        </p:spPr>
        <p:txBody>
          <a:bodyPr>
            <a:noAutofit/>
          </a:bodyPr>
          <a:lstStyle/>
          <a:p>
            <a:pPr algn="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To contact the national SSHP Programme team:  </a:t>
            </a:r>
            <a:r>
              <a:rPr lang="en-GB" sz="2800" dirty="0">
                <a:latin typeface="Roboto" panose="02000000000000000000" pitchFamily="2" charset="0"/>
                <a:ea typeface="Roboto" panose="02000000000000000000" pitchFamily="2" charset="0"/>
                <a:cs typeface="Roboto" panose="02000000000000000000" pitchFamily="2" charset="0"/>
                <a:hlinkClick r:id="rId3"/>
              </a:rPr>
              <a:t>sshp.cymru@wales.nhs.uk</a:t>
            </a:r>
            <a:br>
              <a:rPr lang="en-GB" sz="2800" dirty="0"/>
            </a:br>
            <a:br>
              <a:rPr lang="en-GB" sz="2800" dirty="0"/>
            </a:b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To contact the national RTSSS team: </a:t>
            </a:r>
            <a:br>
              <a:rPr lang="en-GB" sz="2800" dirty="0"/>
            </a:br>
            <a:r>
              <a:rPr lang="en-GB" sz="2800" dirty="0">
                <a:latin typeface="Roboto" panose="02000000000000000000" pitchFamily="2" charset="0"/>
                <a:ea typeface="Roboto" panose="02000000000000000000" pitchFamily="2" charset="0"/>
                <a:cs typeface="Roboto" panose="02000000000000000000" pitchFamily="2" charset="0"/>
                <a:hlinkClick r:id="rId4"/>
              </a:rPr>
              <a:t>PHW.RTSSS@wales.nhs.uk</a:t>
            </a:r>
            <a:r>
              <a:rPr lang="en-GB" sz="2800" dirty="0">
                <a:latin typeface="Roboto" panose="02000000000000000000" pitchFamily="2" charset="0"/>
                <a:ea typeface="Roboto" panose="02000000000000000000" pitchFamily="2" charset="0"/>
                <a:cs typeface="Roboto" panose="02000000000000000000" pitchFamily="2" charset="0"/>
              </a:rPr>
              <a:t>  </a:t>
            </a:r>
            <a:endParaRPr lang="en-GB" sz="2800" i="1" dirty="0">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7F526F6F-E9C0-C049-42C8-D7C85A14FEA7}"/>
              </a:ext>
            </a:extLst>
          </p:cNvPr>
          <p:cNvSpPr txBox="1"/>
          <p:nvPr/>
        </p:nvSpPr>
        <p:spPr>
          <a:xfrm>
            <a:off x="775640" y="156743"/>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Contact details</a:t>
            </a:r>
            <a:endParaRPr lang="en-GB" sz="3200" dirty="0">
              <a:solidFill>
                <a:schemeClr val="bg1"/>
              </a:solidFill>
            </a:endParaRPr>
          </a:p>
        </p:txBody>
      </p:sp>
      <p:grpSp>
        <p:nvGrpSpPr>
          <p:cNvPr id="6" name="Group 5">
            <a:extLst>
              <a:ext uri="{FF2B5EF4-FFF2-40B4-BE49-F238E27FC236}">
                <a16:creationId xmlns:a16="http://schemas.microsoft.com/office/drawing/2014/main" id="{3B1DA8FA-FA4F-823F-C813-497DE7F09A64}"/>
              </a:ext>
            </a:extLst>
          </p:cNvPr>
          <p:cNvGrpSpPr/>
          <p:nvPr/>
        </p:nvGrpSpPr>
        <p:grpSpPr>
          <a:xfrm>
            <a:off x="878474" y="3063138"/>
            <a:ext cx="1039528" cy="2805189"/>
            <a:chOff x="952901" y="2011680"/>
            <a:chExt cx="1039528" cy="2805189"/>
          </a:xfrm>
        </p:grpSpPr>
        <p:sp>
          <p:nvSpPr>
            <p:cNvPr id="7" name="TextBox 6">
              <a:hlinkClick r:id="rId5" action="ppaction://hlinksldjump"/>
              <a:extLst>
                <a:ext uri="{FF2B5EF4-FFF2-40B4-BE49-F238E27FC236}">
                  <a16:creationId xmlns:a16="http://schemas.microsoft.com/office/drawing/2014/main" id="{E95DE002-5E22-FB7A-5173-6E5B5C9C9B2F}"/>
                </a:ext>
              </a:extLst>
            </p:cNvPr>
            <p:cNvSpPr txBox="1"/>
            <p:nvPr/>
          </p:nvSpPr>
          <p:spPr>
            <a:xfrm>
              <a:off x="952901" y="2011680"/>
              <a:ext cx="1039528" cy="2062103"/>
            </a:xfrm>
            <a:prstGeom prst="rect">
              <a:avLst/>
            </a:prstGeom>
            <a:solidFill>
              <a:srgbClr val="D0EBEF"/>
            </a:solidFill>
            <a:ln>
              <a:solidFill>
                <a:srgbClr val="B7ECFF"/>
              </a:solidFill>
            </a:ln>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Back to Contents</a:t>
              </a: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8" name="Flowchart: Connector 7">
              <a:extLst>
                <a:ext uri="{FF2B5EF4-FFF2-40B4-BE49-F238E27FC236}">
                  <a16:creationId xmlns:a16="http://schemas.microsoft.com/office/drawing/2014/main" id="{33AD14E7-7D0D-D73C-3956-D99E55BCB822}"/>
                </a:ext>
              </a:extLst>
            </p:cNvPr>
            <p:cNvSpPr/>
            <p:nvPr/>
          </p:nvSpPr>
          <p:spPr>
            <a:xfrm rot="10800000">
              <a:off x="1074206" y="3160943"/>
              <a:ext cx="791496" cy="764538"/>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B0F0"/>
                  </a:solidFill>
                  <a:sym typeface="Wingdings" panose="05000000000000000000" pitchFamily="2" charset="2"/>
                </a:rPr>
                <a:t></a:t>
              </a:r>
              <a:endParaRPr lang="en-GB" sz="5400" dirty="0">
                <a:solidFill>
                  <a:srgbClr val="00B0F0"/>
                </a:solidFill>
              </a:endParaRPr>
            </a:p>
          </p:txBody>
        </p:sp>
        <p:pic>
          <p:nvPicPr>
            <p:cNvPr id="9" name="Picture 8" descr="Click Hand Tap transparent PNG - StickPNG">
              <a:extLst>
                <a:ext uri="{FF2B5EF4-FFF2-40B4-BE49-F238E27FC236}">
                  <a16:creationId xmlns:a16="http://schemas.microsoft.com/office/drawing/2014/main" id="{6187DBD8-05AE-6A07-ADFF-CE06AFDCC3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857" y="3987253"/>
              <a:ext cx="829616" cy="829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774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988291" y="1666808"/>
            <a:ext cx="10215418" cy="584775"/>
          </a:xfrm>
          <a:prstGeom prst="rect">
            <a:avLst/>
          </a:prstGeom>
          <a:solidFill>
            <a:srgbClr val="D0EBEF"/>
          </a:solidFill>
        </p:spPr>
        <p:txBody>
          <a:bodyPr wrap="square" rtlCol="0">
            <a:spAutoFit/>
          </a:bodyPr>
          <a:lstStyle/>
          <a:p>
            <a:r>
              <a:rPr lang="en-GB" sz="3200" dirty="0"/>
              <a:t>ONS annual statistical bulletins (registrations)</a:t>
            </a:r>
          </a:p>
        </p:txBody>
      </p:sp>
      <p:sp>
        <p:nvSpPr>
          <p:cNvPr id="5" name="TextBox 4">
            <a:hlinkClick r:id="rId4" action="ppaction://hlinksldjump"/>
          </p:cNvPr>
          <p:cNvSpPr txBox="1"/>
          <p:nvPr/>
        </p:nvSpPr>
        <p:spPr>
          <a:xfrm>
            <a:off x="988291" y="2433497"/>
            <a:ext cx="10215418" cy="584775"/>
          </a:xfrm>
          <a:prstGeom prst="rect">
            <a:avLst/>
          </a:prstGeom>
          <a:solidFill>
            <a:srgbClr val="12AFC4"/>
          </a:solidFill>
        </p:spPr>
        <p:txBody>
          <a:bodyPr wrap="square" rtlCol="0">
            <a:spAutoFit/>
          </a:bodyPr>
          <a:lstStyle/>
          <a:p>
            <a:r>
              <a:rPr lang="en-GB" sz="3200" dirty="0">
                <a:solidFill>
                  <a:schemeClr val="bg1"/>
                </a:solidFill>
              </a:rPr>
              <a:t>ONS annual statistical bulletins (occurrences)</a:t>
            </a:r>
          </a:p>
        </p:txBody>
      </p:sp>
      <p:sp>
        <p:nvSpPr>
          <p:cNvPr id="7" name="TextBox 6">
            <a:hlinkClick r:id="rId5" action="ppaction://hlinksldjump"/>
          </p:cNvPr>
          <p:cNvSpPr txBox="1"/>
          <p:nvPr/>
        </p:nvSpPr>
        <p:spPr>
          <a:xfrm>
            <a:off x="988291" y="4626383"/>
            <a:ext cx="10215418" cy="584775"/>
          </a:xfrm>
          <a:prstGeom prst="rect">
            <a:avLst/>
          </a:prstGeom>
          <a:solidFill>
            <a:srgbClr val="F8D58C"/>
          </a:solidFill>
        </p:spPr>
        <p:txBody>
          <a:bodyPr wrap="square" rtlCol="0">
            <a:spAutoFit/>
          </a:bodyPr>
          <a:lstStyle/>
          <a:p>
            <a:r>
              <a:rPr lang="en-GB" sz="3200" dirty="0"/>
              <a:t>Contact details</a:t>
            </a:r>
          </a:p>
        </p:txBody>
      </p:sp>
      <p:sp>
        <p:nvSpPr>
          <p:cNvPr id="8" name="TextBox 7">
            <a:hlinkClick r:id="rId6" action="ppaction://hlinksldjump"/>
          </p:cNvPr>
          <p:cNvSpPr txBox="1"/>
          <p:nvPr/>
        </p:nvSpPr>
        <p:spPr>
          <a:xfrm>
            <a:off x="988291" y="3898007"/>
            <a:ext cx="10215418" cy="584775"/>
          </a:xfrm>
          <a:prstGeom prst="rect">
            <a:avLst/>
          </a:prstGeom>
          <a:solidFill>
            <a:srgbClr val="117D8C"/>
          </a:solidFill>
        </p:spPr>
        <p:txBody>
          <a:bodyPr wrap="square" rtlCol="0">
            <a:spAutoFit/>
          </a:bodyPr>
          <a:lstStyle/>
          <a:p>
            <a:r>
              <a:rPr lang="en-GB" sz="3200" dirty="0">
                <a:solidFill>
                  <a:schemeClr val="bg1"/>
                </a:solidFill>
              </a:rPr>
              <a:t>Implications for suicide prevention</a:t>
            </a:r>
          </a:p>
        </p:txBody>
      </p:sp>
      <p:pic>
        <p:nvPicPr>
          <p:cNvPr id="12" name="Picture 6" descr="Click Hand Tap transparent PNG - StickPNG">
            <a:extLst>
              <a:ext uri="{FF2B5EF4-FFF2-40B4-BE49-F238E27FC236}">
                <a16:creationId xmlns:a16="http://schemas.microsoft.com/office/drawing/2014/main" id="{54C5F8CB-720C-4DB8-9423-8A9CCAD47D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27437" y="1667544"/>
            <a:ext cx="513143" cy="513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lick Hand Tap transparent PNG - StickPNG">
            <a:extLst>
              <a:ext uri="{FF2B5EF4-FFF2-40B4-BE49-F238E27FC236}">
                <a16:creationId xmlns:a16="http://schemas.microsoft.com/office/drawing/2014/main" id="{CD4BB4F4-41BF-4089-9D7E-8052A66DA8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4018" y="4630299"/>
            <a:ext cx="513143" cy="513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lick Hand Tap transparent PNG - StickPNG">
            <a:extLst>
              <a:ext uri="{FF2B5EF4-FFF2-40B4-BE49-F238E27FC236}">
                <a16:creationId xmlns:a16="http://schemas.microsoft.com/office/drawing/2014/main" id="{68AEB397-E3B7-49AF-9813-0D08785DFD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4621" y="2469849"/>
            <a:ext cx="513143" cy="513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lick Hand Tap transparent PNG - StickPNG">
            <a:extLst>
              <a:ext uri="{FF2B5EF4-FFF2-40B4-BE49-F238E27FC236}">
                <a16:creationId xmlns:a16="http://schemas.microsoft.com/office/drawing/2014/main" id="{24B14A23-FD9D-409C-BF43-8CA6AAA02A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0566" y="3918785"/>
            <a:ext cx="513143" cy="513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934976-68E2-BA10-2519-AF13B28596D2}"/>
              </a:ext>
            </a:extLst>
          </p:cNvPr>
          <p:cNvSpPr txBox="1"/>
          <p:nvPr/>
        </p:nvSpPr>
        <p:spPr>
          <a:xfrm>
            <a:off x="892598" y="178008"/>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Contents</a:t>
            </a:r>
            <a:endParaRPr lang="en-GB" sz="3200" dirty="0">
              <a:solidFill>
                <a:schemeClr val="bg1"/>
              </a:solidFill>
            </a:endParaRPr>
          </a:p>
        </p:txBody>
      </p:sp>
      <p:sp>
        <p:nvSpPr>
          <p:cNvPr id="2" name="TextBox 1">
            <a:hlinkClick r:id="rId8" action="ppaction://hlinksldjump"/>
            <a:extLst>
              <a:ext uri="{FF2B5EF4-FFF2-40B4-BE49-F238E27FC236}">
                <a16:creationId xmlns:a16="http://schemas.microsoft.com/office/drawing/2014/main" id="{672D8E33-B006-234E-2DDD-14878D9A6478}"/>
              </a:ext>
            </a:extLst>
          </p:cNvPr>
          <p:cNvSpPr txBox="1"/>
          <p:nvPr/>
        </p:nvSpPr>
        <p:spPr>
          <a:xfrm>
            <a:off x="988291" y="3191507"/>
            <a:ext cx="10215418" cy="584775"/>
          </a:xfrm>
          <a:prstGeom prst="rect">
            <a:avLst/>
          </a:prstGeom>
          <a:solidFill>
            <a:srgbClr val="159DAF"/>
          </a:solidFill>
        </p:spPr>
        <p:txBody>
          <a:bodyPr wrap="square" rtlCol="0">
            <a:spAutoFit/>
          </a:bodyPr>
          <a:lstStyle/>
          <a:p>
            <a:r>
              <a:rPr lang="en-GB" sz="3200" dirty="0">
                <a:solidFill>
                  <a:schemeClr val="bg1"/>
                </a:solidFill>
              </a:rPr>
              <a:t>Real Time Suspected Suicide Surveillance (RTSSS) Wales</a:t>
            </a:r>
          </a:p>
        </p:txBody>
      </p:sp>
      <p:pic>
        <p:nvPicPr>
          <p:cNvPr id="9" name="Picture 6" descr="Click Hand Tap transparent PNG - StickPNG">
            <a:extLst>
              <a:ext uri="{FF2B5EF4-FFF2-40B4-BE49-F238E27FC236}">
                <a16:creationId xmlns:a16="http://schemas.microsoft.com/office/drawing/2014/main" id="{331FD48A-42C0-E111-1765-7FE760B71E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27435" y="3191507"/>
            <a:ext cx="513143" cy="51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7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838200" y="2251508"/>
            <a:ext cx="10515600" cy="2622244"/>
          </a:xfrm>
        </p:spPr>
        <p:txBody>
          <a:bodyPr>
            <a:normAutofit/>
          </a:bodyPr>
          <a:lstStyle/>
          <a:p>
            <a:pPr marL="0" indent="0" algn="ctr">
              <a:lnSpc>
                <a:spcPct val="100000"/>
              </a:lnSpc>
              <a:buNone/>
            </a:pPr>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While talking about population-level data it is important to remember that each number is an individual whose death may have been preventable, and whose death will be having a significant and enduring impact on many others</a:t>
            </a:r>
          </a:p>
          <a:p>
            <a:pPr marL="0" indent="0" algn="ctr">
              <a:buNone/>
            </a:pPr>
            <a:r>
              <a:rPr lang="en-GB" dirty="0"/>
              <a:t> </a:t>
            </a:r>
          </a:p>
          <a:p>
            <a:pPr marL="0" indent="0">
              <a:buNone/>
            </a:pPr>
            <a:endParaRPr lang="en-GB" dirty="0"/>
          </a:p>
          <a:p>
            <a:endParaRPr lang="en-GB" dirty="0"/>
          </a:p>
        </p:txBody>
      </p:sp>
      <p:sp>
        <p:nvSpPr>
          <p:cNvPr id="9" name="TextBox 8">
            <a:extLst>
              <a:ext uri="{FF2B5EF4-FFF2-40B4-BE49-F238E27FC236}">
                <a16:creationId xmlns:a16="http://schemas.microsoft.com/office/drawing/2014/main" id="{48A6165C-C318-5656-33A3-B83776F115F7}"/>
              </a:ext>
            </a:extLst>
          </p:cNvPr>
          <p:cNvSpPr txBox="1"/>
          <p:nvPr/>
        </p:nvSpPr>
        <p:spPr>
          <a:xfrm>
            <a:off x="988291" y="178008"/>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Data are people</a:t>
            </a:r>
            <a:endParaRPr lang="en-GB" sz="3200" dirty="0">
              <a:solidFill>
                <a:schemeClr val="bg1"/>
              </a:solidFill>
            </a:endParaRPr>
          </a:p>
        </p:txBody>
      </p:sp>
    </p:spTree>
    <p:extLst>
      <p:ext uri="{BB962C8B-B14F-4D97-AF65-F5344CB8AC3E}">
        <p14:creationId xmlns:p14="http://schemas.microsoft.com/office/powerpoint/2010/main" val="34930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A6165C-C318-5656-33A3-B83776F115F7}"/>
              </a:ext>
            </a:extLst>
          </p:cNvPr>
          <p:cNvSpPr txBox="1"/>
          <p:nvPr/>
        </p:nvSpPr>
        <p:spPr>
          <a:xfrm>
            <a:off x="745387" y="178008"/>
            <a:ext cx="8612909"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Things to consider when using suicide data</a:t>
            </a:r>
            <a:endParaRPr lang="en-GB" sz="3200" dirty="0">
              <a:solidFill>
                <a:schemeClr val="bg1"/>
              </a:solidFill>
            </a:endParaRPr>
          </a:p>
        </p:txBody>
      </p:sp>
      <p:sp>
        <p:nvSpPr>
          <p:cNvPr id="5" name="Content Placeholder 2">
            <a:extLst>
              <a:ext uri="{FF2B5EF4-FFF2-40B4-BE49-F238E27FC236}">
                <a16:creationId xmlns:a16="http://schemas.microsoft.com/office/drawing/2014/main" id="{3B954F76-4BDA-AB24-F82B-27DE819A5F2A}"/>
              </a:ext>
            </a:extLst>
          </p:cNvPr>
          <p:cNvSpPr>
            <a:spLocks noGrp="1"/>
          </p:cNvSpPr>
          <p:nvPr>
            <p:ph idx="1"/>
          </p:nvPr>
        </p:nvSpPr>
        <p:spPr>
          <a:xfrm>
            <a:off x="745387" y="1431472"/>
            <a:ext cx="10961060" cy="4395169"/>
          </a:xfrm>
        </p:spPr>
        <p:txBody>
          <a:bodyPr>
            <a:normAutofit lnSpcReduction="10000"/>
          </a:bodyPr>
          <a:lstStyle/>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while all suicide deaths are significant events, compared to other major causes of death, such as heart disease or cancers, numbers can seem relatively small, particularly when looking at numbers in a single year</a:t>
            </a:r>
          </a:p>
          <a:p>
            <a:endParaRPr lang="en-GB" sz="9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if that single year dataset is made smaller still e.g.: by dividing further by sex, age-bands, geographical area, or those combined, it becomes increasingly difficult to draw conclusions, or to make meaningful comparisons from one year to another</a:t>
            </a:r>
          </a:p>
          <a:p>
            <a:endParaRPr lang="en-GB" sz="9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more can be learned from observing trends in the data over several years   </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6836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341B-5415-4BED-BCFD-8911FDB43415}"/>
              </a:ext>
            </a:extLst>
          </p:cNvPr>
          <p:cNvSpPr>
            <a:spLocks noGrp="1"/>
          </p:cNvSpPr>
          <p:nvPr>
            <p:ph type="title"/>
          </p:nvPr>
        </p:nvSpPr>
        <p:spPr>
          <a:xfrm>
            <a:off x="939654" y="2014713"/>
            <a:ext cx="10897402" cy="1325563"/>
          </a:xfrm>
        </p:spPr>
        <p:txBody>
          <a:bodyPr>
            <a:normAutofit fontScale="90000"/>
          </a:bodyPr>
          <a:lstStyle/>
          <a:p>
            <a:pPr algn="r"/>
            <a: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t>Statistical bulletins from Office for National Statistics (ONS)</a:t>
            </a:r>
            <a:br>
              <a:rPr lang="en-GB" sz="4000" b="1" dirty="0">
                <a:solidFill>
                  <a:srgbClr val="117D8C"/>
                </a:solidFill>
                <a:latin typeface="Roboto" panose="02000000000000000000" pitchFamily="2" charset="0"/>
                <a:ea typeface="Roboto" panose="02000000000000000000" pitchFamily="2" charset="0"/>
                <a:cs typeface="Roboto" panose="02000000000000000000" pitchFamily="2" charset="0"/>
              </a:rPr>
            </a:br>
            <a:r>
              <a:rPr lang="en-GB" sz="4000" u="sng" dirty="0">
                <a:solidFill>
                  <a:srgbClr val="117D8C"/>
                </a:solidFill>
                <a:latin typeface="Roboto" panose="02000000000000000000" pitchFamily="2" charset="0"/>
                <a:ea typeface="Roboto" panose="02000000000000000000" pitchFamily="2" charset="0"/>
                <a:cs typeface="Roboto" panose="02000000000000000000" pitchFamily="2" charset="0"/>
              </a:rPr>
              <a:t>Deaths registered in-year after coroner inquest</a:t>
            </a:r>
            <a:br>
              <a:rPr lang="en-GB" sz="4000" u="sng" dirty="0">
                <a:solidFill>
                  <a:srgbClr val="117D8C"/>
                </a:solidFill>
                <a:latin typeface="Roboto" panose="02000000000000000000" pitchFamily="2" charset="0"/>
                <a:ea typeface="Roboto" panose="02000000000000000000" pitchFamily="2" charset="0"/>
                <a:cs typeface="Roboto" panose="02000000000000000000" pitchFamily="2" charset="0"/>
              </a:rPr>
            </a:br>
            <a:r>
              <a:rPr lang="en-GB" sz="4000" i="1" dirty="0">
                <a:solidFill>
                  <a:srgbClr val="117D8C"/>
                </a:solidFill>
                <a:latin typeface="Roboto" panose="02000000000000000000" pitchFamily="2" charset="0"/>
                <a:ea typeface="Roboto" panose="02000000000000000000" pitchFamily="2" charset="0"/>
                <a:cs typeface="Roboto" panose="02000000000000000000" pitchFamily="2" charset="0"/>
              </a:rPr>
              <a:t>(published annually) </a:t>
            </a:r>
            <a:br>
              <a:rPr lang="en-GB" sz="4000" dirty="0"/>
            </a:br>
            <a:endParaRPr lang="en-GB" sz="4000" dirty="0"/>
          </a:p>
        </p:txBody>
      </p:sp>
      <p:pic>
        <p:nvPicPr>
          <p:cNvPr id="4" name="Picture 3">
            <a:hlinkClick r:id="rId3"/>
            <a:extLst>
              <a:ext uri="{FF2B5EF4-FFF2-40B4-BE49-F238E27FC236}">
                <a16:creationId xmlns:a16="http://schemas.microsoft.com/office/drawing/2014/main" id="{0B2B027E-EF82-20CB-19F4-5BAC1D92D03A}"/>
              </a:ext>
            </a:extLst>
          </p:cNvPr>
          <p:cNvPicPr>
            <a:picLocks noChangeAspect="1"/>
          </p:cNvPicPr>
          <p:nvPr/>
        </p:nvPicPr>
        <p:blipFill>
          <a:blip r:embed="rId4"/>
          <a:stretch>
            <a:fillRect/>
          </a:stretch>
        </p:blipFill>
        <p:spPr>
          <a:xfrm>
            <a:off x="6388355" y="3429000"/>
            <a:ext cx="5419060" cy="3393755"/>
          </a:xfrm>
          <a:prstGeom prst="rect">
            <a:avLst/>
          </a:prstGeom>
        </p:spPr>
      </p:pic>
      <p:pic>
        <p:nvPicPr>
          <p:cNvPr id="6" name="Picture 6" descr="Click Hand Tap transparent PNG - StickPNG">
            <a:extLst>
              <a:ext uri="{FF2B5EF4-FFF2-40B4-BE49-F238E27FC236}">
                <a16:creationId xmlns:a16="http://schemas.microsoft.com/office/drawing/2014/main" id="{680BD913-891A-6D20-B4A8-E0F4D15955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52521" y="6058791"/>
            <a:ext cx="513143" cy="513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6A008D-8C5E-07FF-83B7-9F76086DE09D}"/>
              </a:ext>
            </a:extLst>
          </p:cNvPr>
          <p:cNvSpPr txBox="1"/>
          <p:nvPr/>
        </p:nvSpPr>
        <p:spPr>
          <a:xfrm>
            <a:off x="797442" y="5529090"/>
            <a:ext cx="5590913" cy="1325563"/>
          </a:xfrm>
          <a:prstGeom prst="rect">
            <a:avLst/>
          </a:prstGeom>
          <a:solidFill>
            <a:schemeClr val="bg1"/>
          </a:solidFill>
        </p:spPr>
        <p:txBody>
          <a:bodyPr wrap="square" rtlCol="0">
            <a:spAutoFit/>
          </a:bodyPr>
          <a:lstStyle/>
          <a:p>
            <a:endParaRPr lang="en-GB" dirty="0"/>
          </a:p>
        </p:txBody>
      </p:sp>
      <p:grpSp>
        <p:nvGrpSpPr>
          <p:cNvPr id="8" name="Group 7">
            <a:extLst>
              <a:ext uri="{FF2B5EF4-FFF2-40B4-BE49-F238E27FC236}">
                <a16:creationId xmlns:a16="http://schemas.microsoft.com/office/drawing/2014/main" id="{06858E8C-5496-8E4B-A964-80D49B9BBE96}"/>
              </a:ext>
            </a:extLst>
          </p:cNvPr>
          <p:cNvGrpSpPr/>
          <p:nvPr/>
        </p:nvGrpSpPr>
        <p:grpSpPr>
          <a:xfrm>
            <a:off x="1204425" y="3914908"/>
            <a:ext cx="1039528" cy="2805189"/>
            <a:chOff x="952901" y="2011680"/>
            <a:chExt cx="1039528" cy="2805189"/>
          </a:xfrm>
        </p:grpSpPr>
        <p:sp>
          <p:nvSpPr>
            <p:cNvPr id="9" name="TextBox 8">
              <a:hlinkClick r:id="rId6" action="ppaction://hlinksldjump"/>
              <a:extLst>
                <a:ext uri="{FF2B5EF4-FFF2-40B4-BE49-F238E27FC236}">
                  <a16:creationId xmlns:a16="http://schemas.microsoft.com/office/drawing/2014/main" id="{C5E95AEC-38E2-86C6-BC16-1246D016FFEA}"/>
                </a:ext>
              </a:extLst>
            </p:cNvPr>
            <p:cNvSpPr txBox="1"/>
            <p:nvPr/>
          </p:nvSpPr>
          <p:spPr>
            <a:xfrm>
              <a:off x="952901" y="2011680"/>
              <a:ext cx="1039528" cy="2062103"/>
            </a:xfrm>
            <a:prstGeom prst="rect">
              <a:avLst/>
            </a:prstGeom>
            <a:solidFill>
              <a:srgbClr val="D0EBEF"/>
            </a:solidFill>
            <a:ln>
              <a:solidFill>
                <a:srgbClr val="B7ECFF"/>
              </a:solidFill>
            </a:ln>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Back to Contents</a:t>
              </a: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10" name="Flowchart: Connector 9">
              <a:extLst>
                <a:ext uri="{FF2B5EF4-FFF2-40B4-BE49-F238E27FC236}">
                  <a16:creationId xmlns:a16="http://schemas.microsoft.com/office/drawing/2014/main" id="{57A50EAC-7983-230E-07A5-F4D61B77CE3F}"/>
                </a:ext>
              </a:extLst>
            </p:cNvPr>
            <p:cNvSpPr/>
            <p:nvPr/>
          </p:nvSpPr>
          <p:spPr>
            <a:xfrm rot="10800000">
              <a:off x="1074206" y="3160943"/>
              <a:ext cx="791496" cy="764538"/>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B0F0"/>
                  </a:solidFill>
                  <a:sym typeface="Wingdings" panose="05000000000000000000" pitchFamily="2" charset="2"/>
                </a:rPr>
                <a:t></a:t>
              </a:r>
              <a:endParaRPr lang="en-GB" sz="5400" dirty="0">
                <a:solidFill>
                  <a:srgbClr val="00B0F0"/>
                </a:solidFill>
              </a:endParaRPr>
            </a:p>
          </p:txBody>
        </p:sp>
        <p:pic>
          <p:nvPicPr>
            <p:cNvPr id="11" name="Picture 10" descr="Click Hand Tap transparent PNG - StickPNG">
              <a:extLst>
                <a:ext uri="{FF2B5EF4-FFF2-40B4-BE49-F238E27FC236}">
                  <a16:creationId xmlns:a16="http://schemas.microsoft.com/office/drawing/2014/main" id="{ADD9239B-3D7E-3917-2DF6-36645FB95C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857" y="3987253"/>
              <a:ext cx="829616" cy="829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770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FA8BD-08C6-494B-BBD3-AE17688346AC}"/>
              </a:ext>
            </a:extLst>
          </p:cNvPr>
          <p:cNvSpPr>
            <a:spLocks noGrp="1"/>
          </p:cNvSpPr>
          <p:nvPr>
            <p:ph idx="1"/>
          </p:nvPr>
        </p:nvSpPr>
        <p:spPr>
          <a:xfrm>
            <a:off x="600075" y="1422767"/>
            <a:ext cx="11446613" cy="3995054"/>
          </a:xfrm>
        </p:spPr>
        <p:txBody>
          <a:bodyPr>
            <a:normAutofit/>
          </a:bodyPr>
          <a:lstStyle/>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data available from 1981</a:t>
            </a: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reported annually, January to December (calendar year data)</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reports on previous year (2024 report presents 2023 data)</a:t>
            </a:r>
            <a:endParaRPr lang="en-GB" sz="28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reports coroner confirmed death registrations in-year </a:t>
            </a:r>
            <a:r>
              <a:rPr lang="en-GB" sz="2400" i="1" dirty="0">
                <a:solidFill>
                  <a:srgbClr val="117D8C"/>
                </a:solidFill>
                <a:latin typeface="Roboto" panose="02000000000000000000" pitchFamily="2" charset="0"/>
                <a:ea typeface="Roboto" panose="02000000000000000000" pitchFamily="2" charset="0"/>
                <a:cs typeface="Roboto" panose="02000000000000000000" pitchFamily="2" charset="0"/>
              </a:rPr>
              <a:t>(In 2023, 39% of deaths registered occurred in 2023, 51% in 2022, and 10% in 2021 or earlier)</a:t>
            </a:r>
            <a:endParaRPr lang="en-GB" sz="28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three quarters of deaths are males (consistent since mid 90’s)</a:t>
            </a:r>
          </a:p>
          <a:p>
            <a:r>
              <a:rPr lang="en-GB" sz="2800" b="1" dirty="0">
                <a:solidFill>
                  <a:srgbClr val="117D8C"/>
                </a:solidFill>
                <a:latin typeface="Roboto" panose="02000000000000000000" pitchFamily="2" charset="0"/>
                <a:ea typeface="Roboto" panose="02000000000000000000" pitchFamily="2" charset="0"/>
                <a:cs typeface="Roboto" panose="02000000000000000000" pitchFamily="2" charset="0"/>
              </a:rPr>
              <a:t>386</a:t>
            </a:r>
            <a:r>
              <a:rPr lang="en-GB" sz="2800" dirty="0">
                <a:solidFill>
                  <a:srgbClr val="117D8C"/>
                </a:solidFill>
                <a:latin typeface="Roboto" panose="02000000000000000000" pitchFamily="2" charset="0"/>
                <a:ea typeface="Roboto" panose="02000000000000000000" pitchFamily="2" charset="0"/>
                <a:cs typeface="Roboto" panose="02000000000000000000" pitchFamily="2" charset="0"/>
              </a:rPr>
              <a:t> death registrations recorded for Wales in 2023 </a:t>
            </a:r>
          </a:p>
          <a:p>
            <a:r>
              <a:rPr lang="en-GB" dirty="0">
                <a:solidFill>
                  <a:srgbClr val="117D8C"/>
                </a:solidFill>
                <a:latin typeface="Roboto" panose="02000000000000000000" pitchFamily="2" charset="0"/>
                <a:ea typeface="Roboto" panose="02000000000000000000" pitchFamily="2" charset="0"/>
                <a:cs typeface="Roboto" panose="02000000000000000000" pitchFamily="2" charset="0"/>
              </a:rPr>
              <a:t>2023 saw an increase in registrations of 7.6% for England and Wales</a:t>
            </a:r>
            <a:endParaRPr lang="en-GB" sz="2800" dirty="0">
              <a:solidFill>
                <a:srgbClr val="117D8C"/>
              </a:solidFill>
              <a:latin typeface="Roboto" panose="02000000000000000000" pitchFamily="2" charset="0"/>
              <a:ea typeface="Roboto" panose="02000000000000000000" pitchFamily="2" charset="0"/>
              <a:cs typeface="Roboto" panose="02000000000000000000" pitchFamily="2" charset="0"/>
            </a:endParaRPr>
          </a:p>
          <a:p>
            <a:endParaRPr lang="en-GB" dirty="0"/>
          </a:p>
          <a:p>
            <a:endParaRPr lang="en-GB" dirty="0"/>
          </a:p>
          <a:p>
            <a:pPr marL="0" indent="0">
              <a:buNone/>
            </a:pPr>
            <a:endParaRPr lang="en-GB" dirty="0"/>
          </a:p>
          <a:p>
            <a:endParaRPr lang="en-GB" dirty="0"/>
          </a:p>
        </p:txBody>
      </p:sp>
      <p:sp>
        <p:nvSpPr>
          <p:cNvPr id="6" name="TextBox 5">
            <a:extLst>
              <a:ext uri="{FF2B5EF4-FFF2-40B4-BE49-F238E27FC236}">
                <a16:creationId xmlns:a16="http://schemas.microsoft.com/office/drawing/2014/main" id="{620D991F-990B-C0D0-A97C-EA6BD144CA9F}"/>
              </a:ext>
            </a:extLst>
          </p:cNvPr>
          <p:cNvSpPr txBox="1"/>
          <p:nvPr/>
        </p:nvSpPr>
        <p:spPr>
          <a:xfrm>
            <a:off x="679947" y="178008"/>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Data</a:t>
            </a:r>
            <a:endParaRPr lang="en-GB" sz="3200" dirty="0">
              <a:solidFill>
                <a:schemeClr val="bg1"/>
              </a:solidFill>
            </a:endParaRPr>
          </a:p>
        </p:txBody>
      </p:sp>
      <p:sp>
        <p:nvSpPr>
          <p:cNvPr id="4" name="TextBox 3">
            <a:extLst>
              <a:ext uri="{FF2B5EF4-FFF2-40B4-BE49-F238E27FC236}">
                <a16:creationId xmlns:a16="http://schemas.microsoft.com/office/drawing/2014/main" id="{D41DE5AB-C568-A272-917B-06C84E336F4B}"/>
              </a:ext>
            </a:extLst>
          </p:cNvPr>
          <p:cNvSpPr txBox="1"/>
          <p:nvPr/>
        </p:nvSpPr>
        <p:spPr>
          <a:xfrm>
            <a:off x="1597098" y="5524743"/>
            <a:ext cx="7955812" cy="369332"/>
          </a:xfrm>
          <a:prstGeom prst="rect">
            <a:avLst/>
          </a:prstGeom>
          <a:noFill/>
        </p:spPr>
        <p:txBody>
          <a:bodyPr wrap="square">
            <a:spAutoFit/>
          </a:bodyPr>
          <a:lstStyle/>
          <a:p>
            <a:r>
              <a:rPr lang="en-GB" dirty="0">
                <a:latin typeface="+mj-lt"/>
                <a:hlinkClick r:id="rId3"/>
              </a:rPr>
              <a:t>Suicides in England and Wales - Office for National Statistics (ons.gov.uk)</a:t>
            </a:r>
            <a:endParaRPr lang="en-GB" dirty="0">
              <a:latin typeface="+mj-lt"/>
            </a:endParaRPr>
          </a:p>
        </p:txBody>
      </p:sp>
      <p:sp>
        <p:nvSpPr>
          <p:cNvPr id="7" name="TextBox 6">
            <a:extLst>
              <a:ext uri="{FF2B5EF4-FFF2-40B4-BE49-F238E27FC236}">
                <a16:creationId xmlns:a16="http://schemas.microsoft.com/office/drawing/2014/main" id="{4892FC83-02D9-2935-2F27-1EDB5AA70135}"/>
              </a:ext>
            </a:extLst>
          </p:cNvPr>
          <p:cNvSpPr txBox="1"/>
          <p:nvPr/>
        </p:nvSpPr>
        <p:spPr>
          <a:xfrm>
            <a:off x="773519" y="5524743"/>
            <a:ext cx="6097772" cy="369332"/>
          </a:xfrm>
          <a:prstGeom prst="rect">
            <a:avLst/>
          </a:prstGeom>
          <a:noFill/>
        </p:spPr>
        <p:txBody>
          <a:bodyPr wrap="square">
            <a:spAutoFit/>
          </a:bodyPr>
          <a:lstStyle/>
          <a:p>
            <a:r>
              <a:rPr lang="en-GB" dirty="0">
                <a:latin typeface="+mj-lt"/>
              </a:rPr>
              <a:t>Source: </a:t>
            </a:r>
            <a:endParaRPr lang="en-GB" dirty="0"/>
          </a:p>
        </p:txBody>
      </p:sp>
    </p:spTree>
    <p:extLst>
      <p:ext uri="{BB962C8B-B14F-4D97-AF65-F5344CB8AC3E}">
        <p14:creationId xmlns:p14="http://schemas.microsoft.com/office/powerpoint/2010/main" val="17175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48" y="1217290"/>
            <a:ext cx="11205514" cy="3869322"/>
          </a:xfrm>
        </p:spPr>
        <p:txBody>
          <a:bodyPr>
            <a:normAutofit/>
          </a:bodyPr>
          <a:lstStyle/>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deaths per 100,000 (all-persons for Wales </a:t>
            </a:r>
            <a:r>
              <a:rPr lang="en-GB" sz="2400" b="1" dirty="0">
                <a:solidFill>
                  <a:srgbClr val="117D8C"/>
                </a:solidFill>
                <a:latin typeface="Roboto" panose="02000000000000000000" pitchFamily="2" charset="0"/>
                <a:ea typeface="Roboto" panose="02000000000000000000" pitchFamily="2" charset="0"/>
                <a:cs typeface="Roboto" panose="02000000000000000000" pitchFamily="2" charset="0"/>
              </a:rPr>
              <a:t>14/100,000</a:t>
            </a: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a:t>
            </a: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age-standardised rates - allows for differences in the age-structure of populations so that valid comparisons can be made</a:t>
            </a: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rates differ in different groups – males </a:t>
            </a:r>
            <a:r>
              <a:rPr lang="en-GB" sz="2400" b="1" dirty="0">
                <a:solidFill>
                  <a:srgbClr val="117D8C"/>
                </a:solidFill>
                <a:latin typeface="Roboto" panose="02000000000000000000" pitchFamily="2" charset="0"/>
                <a:ea typeface="Roboto" panose="02000000000000000000" pitchFamily="2" charset="0"/>
                <a:cs typeface="Roboto" panose="02000000000000000000" pitchFamily="2" charset="0"/>
              </a:rPr>
              <a:t>22/100,000</a:t>
            </a: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 females </a:t>
            </a:r>
            <a:r>
              <a:rPr lang="en-GB" sz="2400" b="1" dirty="0">
                <a:solidFill>
                  <a:srgbClr val="117D8C"/>
                </a:solidFill>
                <a:latin typeface="Roboto" panose="02000000000000000000" pitchFamily="2" charset="0"/>
                <a:ea typeface="Roboto" panose="02000000000000000000" pitchFamily="2" charset="0"/>
                <a:cs typeface="Roboto" panose="02000000000000000000" pitchFamily="2" charset="0"/>
              </a:rPr>
              <a:t>6.3/100,000</a:t>
            </a:r>
          </a:p>
          <a:p>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rates differ in ages and at different age intervals (five-year groups below)</a:t>
            </a:r>
          </a:p>
          <a:p>
            <a:r>
              <a:rPr lang="en-GB" sz="2400" b="1" dirty="0">
                <a:solidFill>
                  <a:srgbClr val="FDB747"/>
                </a:solidFill>
                <a:latin typeface="Roboto" panose="02000000000000000000" pitchFamily="2" charset="0"/>
                <a:ea typeface="Roboto" panose="02000000000000000000" pitchFamily="2" charset="0"/>
                <a:cs typeface="Roboto" panose="02000000000000000000" pitchFamily="2" charset="0"/>
              </a:rPr>
              <a:t>!Caution! </a:t>
            </a:r>
            <a:r>
              <a:rPr lang="en-GB" sz="2400" dirty="0">
                <a:solidFill>
                  <a:srgbClr val="117D8C"/>
                </a:solidFill>
                <a:latin typeface="Roboto" panose="02000000000000000000" pitchFamily="2" charset="0"/>
                <a:ea typeface="Roboto" panose="02000000000000000000" pitchFamily="2" charset="0"/>
                <a:cs typeface="Roboto" panose="02000000000000000000" pitchFamily="2" charset="0"/>
              </a:rPr>
              <a:t>small numbers - the smaller the group the more caution needed in interpreting the data</a:t>
            </a:r>
          </a:p>
          <a:p>
            <a:pPr marL="0" indent="0">
              <a:buNone/>
            </a:pPr>
            <a:endParaRPr lang="en-GB" dirty="0"/>
          </a:p>
          <a:p>
            <a:endParaRPr lang="en-GB" dirty="0"/>
          </a:p>
          <a:p>
            <a:endParaRPr lang="en-GB" dirty="0"/>
          </a:p>
          <a:p>
            <a:endParaRPr lang="en-GB" dirty="0"/>
          </a:p>
        </p:txBody>
      </p:sp>
      <p:sp>
        <p:nvSpPr>
          <p:cNvPr id="9" name="TextBox 8">
            <a:extLst>
              <a:ext uri="{FF2B5EF4-FFF2-40B4-BE49-F238E27FC236}">
                <a16:creationId xmlns:a16="http://schemas.microsoft.com/office/drawing/2014/main" id="{E3A7F762-4C90-A4A9-9AFB-04EE6CEF7625}"/>
              </a:ext>
            </a:extLst>
          </p:cNvPr>
          <p:cNvSpPr txBox="1"/>
          <p:nvPr/>
        </p:nvSpPr>
        <p:spPr>
          <a:xfrm>
            <a:off x="526071" y="187072"/>
            <a:ext cx="609887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rates (2023)</a:t>
            </a:r>
            <a:endParaRPr lang="en-GB" sz="3200" dirty="0">
              <a:solidFill>
                <a:schemeClr val="bg1"/>
              </a:solidFill>
            </a:endParaRPr>
          </a:p>
        </p:txBody>
      </p:sp>
      <p:pic>
        <p:nvPicPr>
          <p:cNvPr id="7" name="Picture 6">
            <a:extLst>
              <a:ext uri="{FF2B5EF4-FFF2-40B4-BE49-F238E27FC236}">
                <a16:creationId xmlns:a16="http://schemas.microsoft.com/office/drawing/2014/main" id="{29E00DE6-D4C5-3E40-B0DF-FE101F1A2FDA}"/>
              </a:ext>
            </a:extLst>
          </p:cNvPr>
          <p:cNvPicPr>
            <a:picLocks noChangeAspect="1"/>
          </p:cNvPicPr>
          <p:nvPr/>
        </p:nvPicPr>
        <p:blipFill>
          <a:blip r:embed="rId3"/>
          <a:srcRect t="23057"/>
          <a:stretch/>
        </p:blipFill>
        <p:spPr>
          <a:xfrm>
            <a:off x="788013" y="4237161"/>
            <a:ext cx="11302979" cy="1249463"/>
          </a:xfrm>
          <a:prstGeom prst="rect">
            <a:avLst/>
          </a:prstGeom>
        </p:spPr>
      </p:pic>
      <p:sp>
        <p:nvSpPr>
          <p:cNvPr id="10" name="TextBox 9">
            <a:extLst>
              <a:ext uri="{FF2B5EF4-FFF2-40B4-BE49-F238E27FC236}">
                <a16:creationId xmlns:a16="http://schemas.microsoft.com/office/drawing/2014/main" id="{30488A77-362E-5A98-AE79-CE211CEF61D3}"/>
              </a:ext>
            </a:extLst>
          </p:cNvPr>
          <p:cNvSpPr txBox="1"/>
          <p:nvPr/>
        </p:nvSpPr>
        <p:spPr>
          <a:xfrm>
            <a:off x="1557484" y="5558789"/>
            <a:ext cx="8605260" cy="369332"/>
          </a:xfrm>
          <a:prstGeom prst="rect">
            <a:avLst/>
          </a:prstGeom>
          <a:noFill/>
        </p:spPr>
        <p:txBody>
          <a:bodyPr wrap="square">
            <a:spAutoFit/>
          </a:bodyPr>
          <a:lstStyle/>
          <a:p>
            <a:r>
              <a:rPr lang="en-GB" dirty="0">
                <a:latin typeface="+mj-lt"/>
                <a:hlinkClick r:id="rId4"/>
              </a:rPr>
              <a:t>Suicides in England and Wales - Office for National Statistics (ons.gov.uk)</a:t>
            </a:r>
            <a:endParaRPr lang="en-GB" dirty="0">
              <a:latin typeface="+mj-lt"/>
            </a:endParaRPr>
          </a:p>
        </p:txBody>
      </p:sp>
      <p:sp>
        <p:nvSpPr>
          <p:cNvPr id="12" name="TextBox 11">
            <a:extLst>
              <a:ext uri="{FF2B5EF4-FFF2-40B4-BE49-F238E27FC236}">
                <a16:creationId xmlns:a16="http://schemas.microsoft.com/office/drawing/2014/main" id="{CA2BD997-B5D8-8C93-89F9-BC46CC38D9F3}"/>
              </a:ext>
            </a:extLst>
          </p:cNvPr>
          <p:cNvSpPr txBox="1"/>
          <p:nvPr/>
        </p:nvSpPr>
        <p:spPr>
          <a:xfrm>
            <a:off x="788013" y="5558789"/>
            <a:ext cx="6097772" cy="369332"/>
          </a:xfrm>
          <a:prstGeom prst="rect">
            <a:avLst/>
          </a:prstGeom>
          <a:noFill/>
        </p:spPr>
        <p:txBody>
          <a:bodyPr wrap="square">
            <a:spAutoFit/>
          </a:bodyPr>
          <a:lstStyle/>
          <a:p>
            <a:r>
              <a:rPr lang="en-GB" dirty="0">
                <a:latin typeface="+mj-lt"/>
              </a:rPr>
              <a:t>Source: </a:t>
            </a:r>
            <a:endParaRPr lang="en-GB" dirty="0"/>
          </a:p>
        </p:txBody>
      </p:sp>
    </p:spTree>
    <p:extLst>
      <p:ext uri="{BB962C8B-B14F-4D97-AF65-F5344CB8AC3E}">
        <p14:creationId xmlns:p14="http://schemas.microsoft.com/office/powerpoint/2010/main" val="37498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CAF601-A71F-69B8-9793-433BE824296D}"/>
              </a:ext>
            </a:extLst>
          </p:cNvPr>
          <p:cNvSpPr txBox="1"/>
          <p:nvPr/>
        </p:nvSpPr>
        <p:spPr>
          <a:xfrm>
            <a:off x="6799774" y="2054229"/>
            <a:ext cx="4949203" cy="2123658"/>
          </a:xfrm>
          <a:prstGeom prst="rect">
            <a:avLst/>
          </a:prstGeom>
          <a:solidFill>
            <a:schemeClr val="bg1"/>
          </a:solidFill>
        </p:spPr>
        <p:txBody>
          <a:bodyPr wrap="square" rtlCol="0">
            <a:spAutoFit/>
          </a:bodyPr>
          <a:lstStyle/>
          <a:p>
            <a:r>
              <a:rPr lang="en-GB" sz="2200" dirty="0">
                <a:solidFill>
                  <a:srgbClr val="117D8C"/>
                </a:solidFill>
                <a:latin typeface="Roboto" panose="02000000000000000000" pitchFamily="2" charset="0"/>
                <a:ea typeface="Roboto" panose="02000000000000000000" pitchFamily="2" charset="0"/>
                <a:cs typeface="Roboto" panose="02000000000000000000" pitchFamily="2" charset="0"/>
              </a:rPr>
              <a:t>Each regions position can change year-to-year</a:t>
            </a:r>
          </a:p>
          <a:p>
            <a:endParaRPr lang="en-GB" sz="2200" dirty="0">
              <a:solidFill>
                <a:srgbClr val="117D8C"/>
              </a:solidFill>
              <a:latin typeface="Roboto" panose="02000000000000000000" pitchFamily="2" charset="0"/>
              <a:ea typeface="Roboto" panose="02000000000000000000" pitchFamily="2" charset="0"/>
              <a:cs typeface="Roboto" panose="02000000000000000000" pitchFamily="2" charset="0"/>
            </a:endParaRPr>
          </a:p>
          <a:p>
            <a:r>
              <a:rPr lang="en-GB" sz="2200" dirty="0">
                <a:solidFill>
                  <a:srgbClr val="117D8C"/>
                </a:solidFill>
                <a:latin typeface="Roboto" panose="02000000000000000000" pitchFamily="2" charset="0"/>
                <a:ea typeface="Roboto" panose="02000000000000000000" pitchFamily="2" charset="0"/>
                <a:cs typeface="Roboto" panose="02000000000000000000" pitchFamily="2" charset="0"/>
              </a:rPr>
              <a:t>In 2023, the rate of suicide registrations in Wales was almost twice the rate in London</a:t>
            </a:r>
          </a:p>
        </p:txBody>
      </p:sp>
      <p:sp>
        <p:nvSpPr>
          <p:cNvPr id="5" name="TextBox 4">
            <a:extLst>
              <a:ext uri="{FF2B5EF4-FFF2-40B4-BE49-F238E27FC236}">
                <a16:creationId xmlns:a16="http://schemas.microsoft.com/office/drawing/2014/main" id="{9A27CE3D-2B59-5E5B-74FA-049649EA934B}"/>
              </a:ext>
            </a:extLst>
          </p:cNvPr>
          <p:cNvSpPr txBox="1"/>
          <p:nvPr/>
        </p:nvSpPr>
        <p:spPr>
          <a:xfrm>
            <a:off x="446031" y="193456"/>
            <a:ext cx="9545694" cy="584775"/>
          </a:xfrm>
          <a:prstGeom prst="rect">
            <a:avLst/>
          </a:prstGeom>
          <a:noFill/>
        </p:spPr>
        <p:txBody>
          <a:bodyPr wrap="square">
            <a:spAutoFit/>
          </a:bodyPr>
          <a:lstStyle/>
          <a:p>
            <a:r>
              <a:rPr lang="en-GB" sz="3200" b="1" dirty="0">
                <a:solidFill>
                  <a:schemeClr val="bg1"/>
                </a:solidFill>
                <a:latin typeface="Roboto Bold" panose="02000000000000000000" pitchFamily="2" charset="0"/>
                <a:ea typeface="Roboto Bold" panose="02000000000000000000" pitchFamily="2" charset="0"/>
                <a:cs typeface="Roboto Bold" panose="02000000000000000000" pitchFamily="2" charset="0"/>
              </a:rPr>
              <a:t>ONS rates (2023) comparing England and Wales</a:t>
            </a:r>
            <a:endParaRPr lang="en-GB" sz="3200" dirty="0">
              <a:solidFill>
                <a:schemeClr val="bg1"/>
              </a:solidFill>
            </a:endParaRPr>
          </a:p>
        </p:txBody>
      </p:sp>
      <p:pic>
        <p:nvPicPr>
          <p:cNvPr id="3" name="Picture 2">
            <a:extLst>
              <a:ext uri="{FF2B5EF4-FFF2-40B4-BE49-F238E27FC236}">
                <a16:creationId xmlns:a16="http://schemas.microsoft.com/office/drawing/2014/main" id="{C07DE258-FAAC-01D3-A73D-AF3548B15897}"/>
              </a:ext>
            </a:extLst>
          </p:cNvPr>
          <p:cNvPicPr>
            <a:picLocks noChangeAspect="1"/>
          </p:cNvPicPr>
          <p:nvPr/>
        </p:nvPicPr>
        <p:blipFill>
          <a:blip r:embed="rId3"/>
          <a:stretch>
            <a:fillRect/>
          </a:stretch>
        </p:blipFill>
        <p:spPr>
          <a:xfrm>
            <a:off x="811510" y="1200674"/>
            <a:ext cx="5988264" cy="4513802"/>
          </a:xfrm>
          <a:prstGeom prst="rect">
            <a:avLst/>
          </a:prstGeom>
        </p:spPr>
      </p:pic>
      <p:sp>
        <p:nvSpPr>
          <p:cNvPr id="8" name="Oval 7">
            <a:extLst>
              <a:ext uri="{FF2B5EF4-FFF2-40B4-BE49-F238E27FC236}">
                <a16:creationId xmlns:a16="http://schemas.microsoft.com/office/drawing/2014/main" id="{92CEC0B2-99BE-2F31-9AB7-0DF5DFF51DA0}"/>
              </a:ext>
            </a:extLst>
          </p:cNvPr>
          <p:cNvSpPr/>
          <p:nvPr/>
        </p:nvSpPr>
        <p:spPr>
          <a:xfrm>
            <a:off x="1236085" y="2608227"/>
            <a:ext cx="5217878" cy="5540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0807B10-9F45-08D5-3B24-9E47C50E7679}"/>
              </a:ext>
            </a:extLst>
          </p:cNvPr>
          <p:cNvSpPr txBox="1"/>
          <p:nvPr/>
        </p:nvSpPr>
        <p:spPr>
          <a:xfrm>
            <a:off x="1590471" y="5564009"/>
            <a:ext cx="7832760" cy="369332"/>
          </a:xfrm>
          <a:prstGeom prst="rect">
            <a:avLst/>
          </a:prstGeom>
          <a:noFill/>
        </p:spPr>
        <p:txBody>
          <a:bodyPr wrap="square">
            <a:spAutoFit/>
          </a:bodyPr>
          <a:lstStyle/>
          <a:p>
            <a:r>
              <a:rPr lang="en-GB" dirty="0">
                <a:latin typeface="+mj-lt"/>
                <a:hlinkClick r:id="rId4"/>
              </a:rPr>
              <a:t>Suicides in England and Wales - Office for National Statistics (ons.gov.uk)</a:t>
            </a:r>
            <a:endParaRPr lang="en-GB" dirty="0">
              <a:latin typeface="+mj-lt"/>
            </a:endParaRPr>
          </a:p>
        </p:txBody>
      </p:sp>
      <p:sp>
        <p:nvSpPr>
          <p:cNvPr id="14" name="TextBox 13">
            <a:extLst>
              <a:ext uri="{FF2B5EF4-FFF2-40B4-BE49-F238E27FC236}">
                <a16:creationId xmlns:a16="http://schemas.microsoft.com/office/drawing/2014/main" id="{2A6CC034-68B9-4E8F-FDCB-CFCBC5DA6D54}"/>
              </a:ext>
            </a:extLst>
          </p:cNvPr>
          <p:cNvSpPr txBox="1"/>
          <p:nvPr/>
        </p:nvSpPr>
        <p:spPr>
          <a:xfrm>
            <a:off x="811510" y="5564009"/>
            <a:ext cx="6097772" cy="369332"/>
          </a:xfrm>
          <a:prstGeom prst="rect">
            <a:avLst/>
          </a:prstGeom>
          <a:noFill/>
        </p:spPr>
        <p:txBody>
          <a:bodyPr wrap="square">
            <a:spAutoFit/>
          </a:bodyPr>
          <a:lstStyle/>
          <a:p>
            <a:r>
              <a:rPr lang="en-GB" dirty="0">
                <a:latin typeface="+mj-lt"/>
              </a:rPr>
              <a:t>Source: </a:t>
            </a:r>
            <a:endParaRPr lang="en-GB" dirty="0"/>
          </a:p>
        </p:txBody>
      </p:sp>
    </p:spTree>
    <p:extLst>
      <p:ext uri="{BB962C8B-B14F-4D97-AF65-F5344CB8AC3E}">
        <p14:creationId xmlns:p14="http://schemas.microsoft.com/office/powerpoint/2010/main" val="13894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52E948FA37F943B0514D0A14AFC95A" ma:contentTypeVersion="14" ma:contentTypeDescription="Create a new document." ma:contentTypeScope="" ma:versionID="1fdb7f5d7ece8a60f1fc61fcc61459fa">
  <xsd:schema xmlns:xsd="http://www.w3.org/2001/XMLSchema" xmlns:xs="http://www.w3.org/2001/XMLSchema" xmlns:p="http://schemas.microsoft.com/office/2006/metadata/properties" xmlns:ns3="2795bbee-07b4-4e79-98d8-0419d9871cad" xmlns:ns4="258d5018-feb4-45ec-8043-ac7152467c64" targetNamespace="http://schemas.microsoft.com/office/2006/metadata/properties" ma:root="true" ma:fieldsID="5c88f710f0fc16b1bb012e18d9e37f9c" ns3:_="" ns4:_="">
    <xsd:import namespace="2795bbee-07b4-4e79-98d8-0419d9871cad"/>
    <xsd:import namespace="258d5018-feb4-45ec-8043-ac7152467c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5bbee-07b4-4e79-98d8-0419d9871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d5018-feb4-45ec-8043-ac7152467c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9CDDF5-3172-4B3B-A7C3-B975095D65B7}">
  <ds:schemaRefs>
    <ds:schemaRef ds:uri="http://schemas.microsoft.com/office/2006/metadata/properties"/>
    <ds:schemaRef ds:uri="http://purl.org/dc/elements/1.1/"/>
    <ds:schemaRef ds:uri="258d5018-feb4-45ec-8043-ac7152467c64"/>
    <ds:schemaRef ds:uri="http://purl.org/dc/terms/"/>
    <ds:schemaRef ds:uri="2795bbee-07b4-4e79-98d8-0419d9871ca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5D6C7BB-374C-46A1-B2FC-0D0C964548A2}">
  <ds:schemaRefs>
    <ds:schemaRef ds:uri="http://schemas.microsoft.com/sharepoint/v3/contenttype/forms"/>
  </ds:schemaRefs>
</ds:datastoreItem>
</file>

<file path=customXml/itemProps3.xml><?xml version="1.0" encoding="utf-8"?>
<ds:datastoreItem xmlns:ds="http://schemas.openxmlformats.org/officeDocument/2006/customXml" ds:itemID="{14BC7433-8D80-46CF-9C2E-D2C415F89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5bbee-07b4-4e79-98d8-0419d9871cad"/>
    <ds:schemaRef ds:uri="258d5018-feb4-45ec-8043-ac7152467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12922</TotalTime>
  <Words>3910</Words>
  <Application>Microsoft Office PowerPoint</Application>
  <PresentationFormat>Widescreen</PresentationFormat>
  <Paragraphs>357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Roboto</vt:lpstr>
      <vt:lpstr>Roboto Bold</vt:lpstr>
      <vt:lpstr>Wingdings</vt:lpstr>
      <vt:lpstr>Office Theme</vt:lpstr>
      <vt:lpstr>Understanding Suicide Data in Wales  </vt:lpstr>
      <vt:lpstr>PowerPoint Presentation</vt:lpstr>
      <vt:lpstr>PowerPoint Presentation</vt:lpstr>
      <vt:lpstr>PowerPoint Presentation</vt:lpstr>
      <vt:lpstr>PowerPoint Presentation</vt:lpstr>
      <vt:lpstr>Statistical bulletins from Office for National Statistics (ONS) Deaths registered in-year after coroner inquest (published annually)  </vt:lpstr>
      <vt:lpstr>PowerPoint Presentation</vt:lpstr>
      <vt:lpstr>PowerPoint Presentation</vt:lpstr>
      <vt:lpstr>PowerPoint Presentation</vt:lpstr>
      <vt:lpstr>PowerPoint Presentation</vt:lpstr>
      <vt:lpstr>Statistical bulletins from Office for National Statistics (ONS) Suicide occurrences in-year (published annually)  </vt:lpstr>
      <vt:lpstr>PowerPoint Presentation</vt:lpstr>
      <vt:lpstr>PowerPoint Presentation</vt:lpstr>
      <vt:lpstr>PowerPoint Presentation</vt:lpstr>
      <vt:lpstr>Real-time suspected suicide surveillance (RTSSS) WALES sudden and unexplained deaths, as they occur, thought to be a possible suicide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contact the national SSHP Programme team:  sshp.cymru@wales.nhs.uk  To contact the national RTSSS team:  PHW.RTSSS@wales.nhs.uk  </vt:lpstr>
    </vt:vector>
  </TitlesOfParts>
  <Company>Betsi Cadwaladr University Health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Modules – Suicide Awareness (Update)</dc:title>
  <dc:creator>David Patel (BCUHB - Mental Health &amp; Learning Disabilities)</dc:creator>
  <cp:lastModifiedBy>Jemma Rees (NHS Executive)</cp:lastModifiedBy>
  <cp:revision>468</cp:revision>
  <dcterms:created xsi:type="dcterms:W3CDTF">2022-04-26T09:13:45Z</dcterms:created>
  <dcterms:modified xsi:type="dcterms:W3CDTF">2024-12-20T16:39:30Z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0x0101006652E948FA37F943B0514D0A14AFC95A</vt:lpwstr>
  </property>
</Properties>
</file>